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30" r:id="rId3"/>
    <p:sldId id="331" r:id="rId4"/>
    <p:sldId id="292" r:id="rId5"/>
    <p:sldId id="303" r:id="rId6"/>
    <p:sldId id="316" r:id="rId7"/>
    <p:sldId id="297" r:id="rId8"/>
    <p:sldId id="321" r:id="rId9"/>
    <p:sldId id="318" r:id="rId10"/>
    <p:sldId id="329" r:id="rId11"/>
    <p:sldId id="319" r:id="rId12"/>
    <p:sldId id="325" r:id="rId13"/>
    <p:sldId id="317" r:id="rId14"/>
    <p:sldId id="306" r:id="rId15"/>
    <p:sldId id="326" r:id="rId16"/>
    <p:sldId id="327" r:id="rId17"/>
    <p:sldId id="328" r:id="rId18"/>
    <p:sldId id="324" r:id="rId19"/>
    <p:sldId id="320" r:id="rId20"/>
    <p:sldId id="31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A28"/>
    <a:srgbClr val="5A5A5A"/>
    <a:srgbClr val="FF11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67507" autoAdjust="0"/>
  </p:normalViewPr>
  <p:slideViewPr>
    <p:cSldViewPr snapToGrid="0">
      <p:cViewPr>
        <p:scale>
          <a:sx n="100" d="100"/>
          <a:sy n="100" d="100"/>
        </p:scale>
        <p:origin x="-1384" y="-80"/>
      </p:cViewPr>
      <p:guideLst>
        <p:guide orient="horz" pos="2160"/>
        <p:guide pos="2880"/>
      </p:guideLst>
    </p:cSldViewPr>
  </p:slideViewPr>
  <p:notesTextViewPr>
    <p:cViewPr>
      <p:scale>
        <a:sx n="1" d="1"/>
        <a:sy n="1" d="1"/>
      </p:scale>
      <p:origin x="0" y="0"/>
    </p:cViewPr>
  </p:notesTextViewPr>
  <p:notesViewPr>
    <p:cSldViewPr snapToGrid="0">
      <p:cViewPr varScale="1">
        <p:scale>
          <a:sx n="74" d="100"/>
          <a:sy n="74" d="100"/>
        </p:scale>
        <p:origin x="-2808" y="-10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AE6D79-5D55-4243-B041-148D8E16111A}" type="datetimeFigureOut">
              <a:rPr lang="en-GB" smtClean="0"/>
              <a:t>22/07/18</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1C7518-19AE-4BDF-85A5-3916898B7B9D}" type="slidenum">
              <a:rPr lang="en-GB" smtClean="0"/>
              <a:t>‹#›</a:t>
            </a:fld>
            <a:endParaRPr lang="en-GB"/>
          </a:p>
        </p:txBody>
      </p:sp>
    </p:spTree>
    <p:extLst>
      <p:ext uri="{BB962C8B-B14F-4D97-AF65-F5344CB8AC3E}">
        <p14:creationId xmlns:p14="http://schemas.microsoft.com/office/powerpoint/2010/main" val="41184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a:t>
            </a:fld>
            <a:endParaRPr lang="en-GB"/>
          </a:p>
        </p:txBody>
      </p:sp>
    </p:spTree>
    <p:extLst>
      <p:ext uri="{BB962C8B-B14F-4D97-AF65-F5344CB8AC3E}">
        <p14:creationId xmlns:p14="http://schemas.microsoft.com/office/powerpoint/2010/main" val="377889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In this passage the Govt cites TB and Ebola as examples re infectious disease concerns – at the time of the actual previous consultation they foregrounded HIV.</a:t>
            </a:r>
          </a:p>
          <a:p>
            <a:endParaRPr lang="en-GB" dirty="0"/>
          </a:p>
          <a:p>
            <a:r>
              <a:rPr lang="en-GB" dirty="0"/>
              <a:t>Claim to address the concern through consultations remaining free even if any treatment is charged for</a:t>
            </a:r>
          </a:p>
        </p:txBody>
      </p:sp>
      <p:sp>
        <p:nvSpPr>
          <p:cNvPr id="4" name="Slide Number Placeholder 3"/>
          <p:cNvSpPr>
            <a:spLocks noGrp="1"/>
          </p:cNvSpPr>
          <p:nvPr>
            <p:ph type="sldNum" sz="quarter" idx="10"/>
          </p:nvPr>
        </p:nvSpPr>
        <p:spPr/>
        <p:txBody>
          <a:bodyPr/>
          <a:lstStyle/>
          <a:p>
            <a:fld id="{7B1C7518-19AE-4BDF-85A5-3916898B7B9D}" type="slidenum">
              <a:rPr lang="en-GB" smtClean="0"/>
              <a:t>10</a:t>
            </a:fld>
            <a:endParaRPr lang="en-GB"/>
          </a:p>
        </p:txBody>
      </p:sp>
    </p:spTree>
    <p:extLst>
      <p:ext uri="{BB962C8B-B14F-4D97-AF65-F5344CB8AC3E}">
        <p14:creationId xmlns:p14="http://schemas.microsoft.com/office/powerpoint/2010/main" val="303806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Moral power of the doctor’s voice</a:t>
            </a:r>
          </a:p>
          <a:p>
            <a:endParaRPr lang="en-GB" dirty="0"/>
          </a:p>
          <a:p>
            <a:r>
              <a:rPr lang="en-GB" dirty="0"/>
              <a:t>Persuasive power of the concrete human experience</a:t>
            </a:r>
          </a:p>
          <a:p>
            <a:endParaRPr lang="en-GB" dirty="0"/>
          </a:p>
          <a:p>
            <a:r>
              <a:rPr lang="en-GB" dirty="0"/>
              <a:t>Power in numbers</a:t>
            </a:r>
          </a:p>
          <a:p>
            <a:endParaRPr lang="en-GB" dirty="0"/>
          </a:p>
          <a:p>
            <a:r>
              <a:rPr lang="en-GB" dirty="0"/>
              <a:t>Leverage the equality, health inequalities and human rights duties – public bodies have a legal obligation to consider how any policy impacts on equality considerations</a:t>
            </a:r>
          </a:p>
          <a:p>
            <a:endParaRPr lang="en-GB" dirty="0"/>
          </a:p>
          <a:p>
            <a:r>
              <a:rPr lang="en-GB" dirty="0"/>
              <a:t>Ongoing media work in medical press and engaging parliamentarians</a:t>
            </a:r>
          </a:p>
        </p:txBody>
      </p:sp>
      <p:sp>
        <p:nvSpPr>
          <p:cNvPr id="4" name="Slide Number Placeholder 3"/>
          <p:cNvSpPr>
            <a:spLocks noGrp="1"/>
          </p:cNvSpPr>
          <p:nvPr>
            <p:ph type="sldNum" sz="quarter" idx="10"/>
          </p:nvPr>
        </p:nvSpPr>
        <p:spPr/>
        <p:txBody>
          <a:bodyPr/>
          <a:lstStyle/>
          <a:p>
            <a:fld id="{7B1C7518-19AE-4BDF-85A5-3916898B7B9D}" type="slidenum">
              <a:rPr lang="en-GB" smtClean="0"/>
              <a:t>11</a:t>
            </a:fld>
            <a:endParaRPr lang="en-GB"/>
          </a:p>
        </p:txBody>
      </p:sp>
    </p:spTree>
    <p:extLst>
      <p:ext uri="{BB962C8B-B14F-4D97-AF65-F5344CB8AC3E}">
        <p14:creationId xmlns:p14="http://schemas.microsoft.com/office/powerpoint/2010/main" val="176881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Response delayed by General Election and other priorities</a:t>
            </a:r>
          </a:p>
          <a:p>
            <a:endParaRPr lang="en-GB" dirty="0"/>
          </a:p>
          <a:p>
            <a:r>
              <a:rPr lang="en-GB" dirty="0"/>
              <a:t>In relation to primary care, ‘dignified retreat’</a:t>
            </a:r>
          </a:p>
        </p:txBody>
      </p:sp>
      <p:sp>
        <p:nvSpPr>
          <p:cNvPr id="4" name="Slide Number Placeholder 3"/>
          <p:cNvSpPr>
            <a:spLocks noGrp="1"/>
          </p:cNvSpPr>
          <p:nvPr>
            <p:ph type="sldNum" sz="quarter" idx="10"/>
          </p:nvPr>
        </p:nvSpPr>
        <p:spPr/>
        <p:txBody>
          <a:bodyPr/>
          <a:lstStyle/>
          <a:p>
            <a:fld id="{7B1C7518-19AE-4BDF-85A5-3916898B7B9D}" type="slidenum">
              <a:rPr lang="en-GB" smtClean="0"/>
              <a:t>12</a:t>
            </a:fld>
            <a:endParaRPr lang="en-GB"/>
          </a:p>
        </p:txBody>
      </p:sp>
    </p:spTree>
    <p:extLst>
      <p:ext uri="{BB962C8B-B14F-4D97-AF65-F5344CB8AC3E}">
        <p14:creationId xmlns:p14="http://schemas.microsoft.com/office/powerpoint/2010/main" val="284379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13</a:t>
            </a:fld>
            <a:endParaRPr lang="en-GB"/>
          </a:p>
        </p:txBody>
      </p:sp>
    </p:spTree>
    <p:extLst>
      <p:ext uri="{BB962C8B-B14F-4D97-AF65-F5344CB8AC3E}">
        <p14:creationId xmlns:p14="http://schemas.microsoft.com/office/powerpoint/2010/main" val="215722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We have data on migrants!  Been crucial to effective response to these proposals – collected by a body which protects confidentiality and which is committed to their health and welfare.  But doesn’t ask for migration status – too sensitive </a:t>
            </a:r>
          </a:p>
          <a:p>
            <a:endParaRPr lang="en-GB" dirty="0"/>
          </a:p>
          <a:p>
            <a:r>
              <a:rPr lang="en-GB" dirty="0"/>
              <a:t>Data on timing of migration helps show people don’t come to access HIV services – average 4.5 </a:t>
            </a:r>
            <a:r>
              <a:rPr lang="en-GB" dirty="0" err="1"/>
              <a:t>yr</a:t>
            </a:r>
            <a:r>
              <a:rPr lang="en-GB" dirty="0"/>
              <a:t> gap between arrival and diagnosis</a:t>
            </a:r>
          </a:p>
          <a:p>
            <a:endParaRPr lang="en-GB" dirty="0"/>
          </a:p>
          <a:p>
            <a:r>
              <a:rPr lang="en-GB" dirty="0"/>
              <a:t>Recent PHE study </a:t>
            </a:r>
            <a:r>
              <a:rPr lang="en-GB" dirty="0" err="1"/>
              <a:t>bl</a:t>
            </a:r>
            <a:r>
              <a:rPr lang="en-GB" dirty="0"/>
              <a:t> </a:t>
            </a:r>
            <a:r>
              <a:rPr lang="en-GB" dirty="0" err="1"/>
              <a:t>Af</a:t>
            </a:r>
            <a:r>
              <a:rPr lang="en-GB" dirty="0"/>
              <a:t> men 12% and </a:t>
            </a:r>
            <a:r>
              <a:rPr lang="en-GB" dirty="0" err="1"/>
              <a:t>bl</a:t>
            </a:r>
            <a:r>
              <a:rPr lang="en-GB" dirty="0"/>
              <a:t> </a:t>
            </a:r>
            <a:r>
              <a:rPr lang="en-GB" dirty="0" err="1"/>
              <a:t>Af</a:t>
            </a:r>
            <a:r>
              <a:rPr lang="en-GB" dirty="0"/>
              <a:t> women 13% diagnosed in primary care ion 2014 – and % increasing over time.  Shows value of primary care access. S Croxford et al ‘Where do we diagnose HIV infection? Monitoring new diagnoses made in non-traditional settings in England, Wales and Northern Ireland’ HIV Medicine (2018) </a:t>
            </a:r>
          </a:p>
          <a:p>
            <a:endParaRPr lang="en-GB" dirty="0"/>
          </a:p>
          <a:p>
            <a:r>
              <a:rPr lang="en-GB" dirty="0"/>
              <a:t>CD4 count at diagnosis not only shows health inequality of much higher late diagnosis among heterosexual migrants (53% v 42%, going up to 65% </a:t>
            </a:r>
            <a:r>
              <a:rPr lang="en-GB" dirty="0" err="1"/>
              <a:t>bl</a:t>
            </a:r>
            <a:r>
              <a:rPr lang="en-GB" dirty="0"/>
              <a:t> </a:t>
            </a:r>
            <a:r>
              <a:rPr lang="en-GB" dirty="0" err="1"/>
              <a:t>Af</a:t>
            </a:r>
            <a:r>
              <a:rPr lang="en-GB" dirty="0"/>
              <a:t> men), but also through back calculation PHE estimates % of migrants who are acquiring HIV after arrival here – emphasises prevention needs in this population and need to test and treat as part of an effective response</a:t>
            </a:r>
          </a:p>
        </p:txBody>
      </p:sp>
      <p:sp>
        <p:nvSpPr>
          <p:cNvPr id="4" name="Slide Number Placeholder 3"/>
          <p:cNvSpPr>
            <a:spLocks noGrp="1"/>
          </p:cNvSpPr>
          <p:nvPr>
            <p:ph type="sldNum" sz="quarter" idx="10"/>
          </p:nvPr>
        </p:nvSpPr>
        <p:spPr/>
        <p:txBody>
          <a:bodyPr/>
          <a:lstStyle/>
          <a:p>
            <a:fld id="{7B1C7518-19AE-4BDF-85A5-3916898B7B9D}" type="slidenum">
              <a:rPr lang="en-GB" smtClean="0"/>
              <a:t>14</a:t>
            </a:fld>
            <a:endParaRPr lang="en-GB"/>
          </a:p>
        </p:txBody>
      </p:sp>
    </p:spTree>
    <p:extLst>
      <p:ext uri="{BB962C8B-B14F-4D97-AF65-F5344CB8AC3E}">
        <p14:creationId xmlns:p14="http://schemas.microsoft.com/office/powerpoint/2010/main" val="539690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Also research data </a:t>
            </a:r>
            <a:r>
              <a:rPr lang="en-GB" dirty="0" err="1"/>
              <a:t>e.g</a:t>
            </a:r>
            <a:r>
              <a:rPr lang="en-GB" dirty="0"/>
              <a:t> of African communities (not only living with HIV) with primary care most popular site for future HIV testing</a:t>
            </a:r>
          </a:p>
          <a:p>
            <a:endParaRPr lang="en-GB" dirty="0"/>
          </a:p>
          <a:p>
            <a:r>
              <a:rPr lang="en-GB" dirty="0" err="1"/>
              <a:t>Pos</a:t>
            </a:r>
            <a:r>
              <a:rPr lang="en-GB" dirty="0"/>
              <a:t> Voices and Stigma Index both rep samples of people living with HIV</a:t>
            </a:r>
          </a:p>
        </p:txBody>
      </p:sp>
      <p:sp>
        <p:nvSpPr>
          <p:cNvPr id="4" name="Slide Number Placeholder 3"/>
          <p:cNvSpPr>
            <a:spLocks noGrp="1"/>
          </p:cNvSpPr>
          <p:nvPr>
            <p:ph type="sldNum" sz="quarter" idx="10"/>
          </p:nvPr>
        </p:nvSpPr>
        <p:spPr/>
        <p:txBody>
          <a:bodyPr/>
          <a:lstStyle/>
          <a:p>
            <a:fld id="{7B1C7518-19AE-4BDF-85A5-3916898B7B9D}" type="slidenum">
              <a:rPr lang="en-GB" smtClean="0"/>
              <a:t>15</a:t>
            </a:fld>
            <a:endParaRPr lang="en-GB"/>
          </a:p>
        </p:txBody>
      </p:sp>
    </p:spTree>
    <p:extLst>
      <p:ext uri="{BB962C8B-B14F-4D97-AF65-F5344CB8AC3E}">
        <p14:creationId xmlns:p14="http://schemas.microsoft.com/office/powerpoint/2010/main" val="51403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Successful engagement with opposition party – Regret motion tabled in the Lords as a result and briefed for debate – Govt Formal review of </a:t>
            </a:r>
            <a:r>
              <a:rPr lang="en-GB" dirty="0" err="1"/>
              <a:t>Regs</a:t>
            </a:r>
            <a:r>
              <a:rPr lang="en-GB" dirty="0"/>
              <a:t> with specific focus on effect on </a:t>
            </a:r>
            <a:r>
              <a:rPr lang="en-GB" dirty="0" err="1"/>
              <a:t>vuln</a:t>
            </a:r>
            <a:r>
              <a:rPr lang="en-GB" dirty="0"/>
              <a:t> groups and public health</a:t>
            </a:r>
          </a:p>
        </p:txBody>
      </p:sp>
      <p:sp>
        <p:nvSpPr>
          <p:cNvPr id="4" name="Slide Number Placeholder 3"/>
          <p:cNvSpPr>
            <a:spLocks noGrp="1"/>
          </p:cNvSpPr>
          <p:nvPr>
            <p:ph type="sldNum" sz="quarter" idx="10"/>
          </p:nvPr>
        </p:nvSpPr>
        <p:spPr/>
        <p:txBody>
          <a:bodyPr/>
          <a:lstStyle/>
          <a:p>
            <a:fld id="{7B1C7518-19AE-4BDF-85A5-3916898B7B9D}" type="slidenum">
              <a:rPr lang="en-GB" smtClean="0"/>
              <a:t>16</a:t>
            </a:fld>
            <a:endParaRPr lang="en-GB"/>
          </a:p>
        </p:txBody>
      </p:sp>
    </p:spTree>
    <p:extLst>
      <p:ext uri="{BB962C8B-B14F-4D97-AF65-F5344CB8AC3E}">
        <p14:creationId xmlns:p14="http://schemas.microsoft.com/office/powerpoint/2010/main" val="28510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17</a:t>
            </a:fld>
            <a:endParaRPr lang="en-GB"/>
          </a:p>
        </p:txBody>
      </p:sp>
    </p:spTree>
    <p:extLst>
      <p:ext uri="{BB962C8B-B14F-4D97-AF65-F5344CB8AC3E}">
        <p14:creationId xmlns:p14="http://schemas.microsoft.com/office/powerpoint/2010/main" val="1025171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18</a:t>
            </a:fld>
            <a:endParaRPr lang="en-GB"/>
          </a:p>
        </p:txBody>
      </p:sp>
    </p:spTree>
    <p:extLst>
      <p:ext uri="{BB962C8B-B14F-4D97-AF65-F5344CB8AC3E}">
        <p14:creationId xmlns:p14="http://schemas.microsoft.com/office/powerpoint/2010/main" val="1850422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19</a:t>
            </a:fld>
            <a:endParaRPr lang="en-GB"/>
          </a:p>
        </p:txBody>
      </p:sp>
    </p:spTree>
    <p:extLst>
      <p:ext uri="{BB962C8B-B14F-4D97-AF65-F5344CB8AC3E}">
        <p14:creationId xmlns:p14="http://schemas.microsoft.com/office/powerpoint/2010/main" val="106225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2</a:t>
            </a:fld>
            <a:endParaRPr lang="en-GB"/>
          </a:p>
        </p:txBody>
      </p:sp>
    </p:spTree>
    <p:extLst>
      <p:ext uri="{BB962C8B-B14F-4D97-AF65-F5344CB8AC3E}">
        <p14:creationId xmlns:p14="http://schemas.microsoft.com/office/powerpoint/2010/main" val="369920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20</a:t>
            </a:fld>
            <a:endParaRPr lang="en-GB"/>
          </a:p>
        </p:txBody>
      </p:sp>
    </p:spTree>
    <p:extLst>
      <p:ext uri="{BB962C8B-B14F-4D97-AF65-F5344CB8AC3E}">
        <p14:creationId xmlns:p14="http://schemas.microsoft.com/office/powerpoint/2010/main" val="240423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3</a:t>
            </a:fld>
            <a:endParaRPr lang="en-GB"/>
          </a:p>
        </p:txBody>
      </p:sp>
    </p:spTree>
    <p:extLst>
      <p:ext uri="{BB962C8B-B14F-4D97-AF65-F5344CB8AC3E}">
        <p14:creationId xmlns:p14="http://schemas.microsoft.com/office/powerpoint/2010/main" val="299206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55% of all people in HIV care in the UK were born abroad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 and 55% of people newly diagnosed with HIV in 2016 were born abroad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So migrant health has been and continues to be a ‘majority issue’ for the HIV sector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You will see though from this PHE graph that over the years the make up of the migrant cohort has changed significantly, with the proportion from sub-Saharan Africa decreasing over the last decade and the proportions from other world regions such as Europe, Asia and the Americas increasing.  We are seeing an increasingly heterogeneous migrant population in HIV care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err="1"/>
              <a:t>Hets</a:t>
            </a:r>
            <a:r>
              <a:rPr lang="en-GB" dirty="0"/>
              <a:t> in 2016 65% were migrants of the newly diagnosed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MSM in 2016 47% were migrants of the newly diagnosed</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119202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a:p>
            <a:r>
              <a:rPr lang="en-GB" dirty="0"/>
              <a:t>I want to think about testing in more detail but a final slide makes the point that a high proportion of migrants acquire HIV in the UK post-migration – this slide just looks at MSM migrants but it’s equally true of heterosexual migrants -  here it’s striking to see for example over 50% of Eastern and South African MSM getting HIV post-migration – which only underlines the need for newly arrived communities to receive effective HIV prevention interventions.</a:t>
            </a:r>
          </a:p>
        </p:txBody>
      </p:sp>
      <p:sp>
        <p:nvSpPr>
          <p:cNvPr id="4" name="Slide Number Placeholder 3"/>
          <p:cNvSpPr>
            <a:spLocks noGrp="1"/>
          </p:cNvSpPr>
          <p:nvPr>
            <p:ph type="sldNum" sz="quarter" idx="10"/>
          </p:nvPr>
        </p:nvSpPr>
        <p:spPr/>
        <p:txBody>
          <a:bodyPr/>
          <a:lstStyle/>
          <a:p>
            <a:fld id="{7B1C7518-19AE-4BDF-85A5-3916898B7B9D}" type="slidenum">
              <a:rPr lang="en-GB" smtClean="0"/>
              <a:t>5</a:t>
            </a:fld>
            <a:endParaRPr lang="en-GB"/>
          </a:p>
        </p:txBody>
      </p:sp>
    </p:spTree>
    <p:extLst>
      <p:ext uri="{BB962C8B-B14F-4D97-AF65-F5344CB8AC3E}">
        <p14:creationId xmlns:p14="http://schemas.microsoft.com/office/powerpoint/2010/main" val="39474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p:txBody>
      </p:sp>
      <p:sp>
        <p:nvSpPr>
          <p:cNvPr id="4" name="Slide Number Placeholder 3"/>
          <p:cNvSpPr>
            <a:spLocks noGrp="1"/>
          </p:cNvSpPr>
          <p:nvPr>
            <p:ph type="sldNum" sz="quarter" idx="10"/>
          </p:nvPr>
        </p:nvSpPr>
        <p:spPr/>
        <p:txBody>
          <a:bodyPr/>
          <a:lstStyle/>
          <a:p>
            <a:fld id="{7B1C7518-19AE-4BDF-85A5-3916898B7B9D}" type="slidenum">
              <a:rPr lang="en-GB" smtClean="0"/>
              <a:t>6</a:t>
            </a:fld>
            <a:endParaRPr lang="en-GB"/>
          </a:p>
        </p:txBody>
      </p:sp>
    </p:spTree>
    <p:extLst>
      <p:ext uri="{BB962C8B-B14F-4D97-AF65-F5344CB8AC3E}">
        <p14:creationId xmlns:p14="http://schemas.microsoft.com/office/powerpoint/2010/main" val="197653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a:t>NHS is free for most people but secondary/hospital care not free – there is a charge – for some groups.  Some elements of hospital care however are exempted and do not charge whatever your residency status including emergency care and care for infectious diseases (though not always true for HIV – an NAT policy victory in 2011).</a:t>
            </a:r>
          </a:p>
        </p:txBody>
      </p:sp>
      <p:sp>
        <p:nvSpPr>
          <p:cNvPr id="4" name="Slide Number Placeholder 3"/>
          <p:cNvSpPr>
            <a:spLocks noGrp="1"/>
          </p:cNvSpPr>
          <p:nvPr>
            <p:ph type="sldNum" sz="quarter" idx="10"/>
          </p:nvPr>
        </p:nvSpPr>
        <p:spPr/>
        <p:txBody>
          <a:bodyPr/>
          <a:lstStyle/>
          <a:p>
            <a:fld id="{7B1C7518-19AE-4BDF-85A5-3916898B7B9D}" type="slidenum">
              <a:rPr lang="en-GB" smtClean="0"/>
              <a:t>7</a:t>
            </a:fld>
            <a:endParaRPr lang="en-GB"/>
          </a:p>
        </p:txBody>
      </p:sp>
    </p:spTree>
    <p:extLst>
      <p:ext uri="{BB962C8B-B14F-4D97-AF65-F5344CB8AC3E}">
        <p14:creationId xmlns:p14="http://schemas.microsoft.com/office/powerpoint/2010/main" val="40922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a:p>
            <a:r>
              <a:rPr lang="en-GB" dirty="0"/>
              <a:t>Govt constantly proposing to extend charges to primary care</a:t>
            </a:r>
          </a:p>
        </p:txBody>
      </p:sp>
      <p:sp>
        <p:nvSpPr>
          <p:cNvPr id="4" name="Slide Number Placeholder 3"/>
          <p:cNvSpPr>
            <a:spLocks noGrp="1"/>
          </p:cNvSpPr>
          <p:nvPr>
            <p:ph type="sldNum" sz="quarter" idx="10"/>
          </p:nvPr>
        </p:nvSpPr>
        <p:spPr/>
        <p:txBody>
          <a:bodyPr/>
          <a:lstStyle/>
          <a:p>
            <a:fld id="{7B1C7518-19AE-4BDF-85A5-3916898B7B9D}" type="slidenum">
              <a:rPr lang="en-GB" smtClean="0"/>
              <a:t>8</a:t>
            </a:fld>
            <a:endParaRPr lang="en-GB"/>
          </a:p>
        </p:txBody>
      </p:sp>
    </p:spTree>
    <p:extLst>
      <p:ext uri="{BB962C8B-B14F-4D97-AF65-F5344CB8AC3E}">
        <p14:creationId xmlns:p14="http://schemas.microsoft.com/office/powerpoint/2010/main" val="28797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a:xfrm>
            <a:off x="679768" y="4777193"/>
            <a:ext cx="5695632" cy="4497435"/>
          </a:xfrm>
        </p:spPr>
        <p:txBody>
          <a:bodyPr/>
          <a:lstStyle/>
          <a:p>
            <a:endParaRPr lang="en-GB" dirty="0"/>
          </a:p>
          <a:p>
            <a:r>
              <a:rPr lang="en-GB" dirty="0"/>
              <a:t>Only look at the most recent consultation but in most important ways our response was similar to previous consultations</a:t>
            </a:r>
          </a:p>
        </p:txBody>
      </p:sp>
      <p:sp>
        <p:nvSpPr>
          <p:cNvPr id="4" name="Slide Number Placeholder 3"/>
          <p:cNvSpPr>
            <a:spLocks noGrp="1"/>
          </p:cNvSpPr>
          <p:nvPr>
            <p:ph type="sldNum" sz="quarter" idx="10"/>
          </p:nvPr>
        </p:nvSpPr>
        <p:spPr/>
        <p:txBody>
          <a:bodyPr/>
          <a:lstStyle/>
          <a:p>
            <a:fld id="{7B1C7518-19AE-4BDF-85A5-3916898B7B9D}" type="slidenum">
              <a:rPr lang="en-GB" smtClean="0"/>
              <a:t>9</a:t>
            </a:fld>
            <a:endParaRPr lang="en-GB"/>
          </a:p>
        </p:txBody>
      </p:sp>
    </p:spTree>
    <p:extLst>
      <p:ext uri="{BB962C8B-B14F-4D97-AF65-F5344CB8AC3E}">
        <p14:creationId xmlns:p14="http://schemas.microsoft.com/office/powerpoint/2010/main" val="420178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83EB7-0C21-4E9B-9E80-499573B0BB9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4EDEDF0E-83A8-48A9-8557-F651EAABA7C7}"/>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91DD9BF-0D35-42AE-AD66-010091DB8EDE}"/>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5" name="Footer Placeholder 4">
            <a:extLst>
              <a:ext uri="{FF2B5EF4-FFF2-40B4-BE49-F238E27FC236}">
                <a16:creationId xmlns="" xmlns:a16="http://schemas.microsoft.com/office/drawing/2014/main" id="{7FD7B946-2D39-4EFB-82D6-93466FB8C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D43148F-4BA5-4C40-855F-1A02E5F5F723}"/>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05340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DA728E-FD90-4BD3-B112-EF2A150D85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DEEE3CF-E06B-44A2-BD8C-DC3C7286CD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DA0E2FA-E526-4B8D-984E-5135AA68E9D8}"/>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5" name="Footer Placeholder 4">
            <a:extLst>
              <a:ext uri="{FF2B5EF4-FFF2-40B4-BE49-F238E27FC236}">
                <a16:creationId xmlns="" xmlns:a16="http://schemas.microsoft.com/office/drawing/2014/main" id="{E39CFF89-F107-43BE-AFC2-63D4959CB3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C192D45-689A-4E79-8DDF-B75D3243D18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3713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078A52-E90E-4F6B-8C21-1B6C8737183D}"/>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6388FA6-E8E9-4CCC-8880-207DE67D8B81}"/>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0BB7F9F-9D2A-4DB0-984C-02218BA13146}"/>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5" name="Footer Placeholder 4">
            <a:extLst>
              <a:ext uri="{FF2B5EF4-FFF2-40B4-BE49-F238E27FC236}">
                <a16:creationId xmlns="" xmlns:a16="http://schemas.microsoft.com/office/drawing/2014/main" id="{F6394451-C5E7-474D-9938-A2A3F29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68CB1B2-11DC-42D5-90F8-3B64F635272F}"/>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5813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3EF914-AEAF-422C-A08D-B259697F2B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07C6385-50E2-498A-95FF-0C8EF73541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3D6FE0A-56C5-4EBC-8169-54B4BD3B5720}"/>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5" name="Footer Placeholder 4">
            <a:extLst>
              <a:ext uri="{FF2B5EF4-FFF2-40B4-BE49-F238E27FC236}">
                <a16:creationId xmlns="" xmlns:a16="http://schemas.microsoft.com/office/drawing/2014/main" id="{3D6BBD38-4C71-49CE-8EF8-A921E801B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CE1AE10-9209-4CED-BB99-1C99394E3C9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61218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7DDA9-83A5-4794-BA70-D5F6D108F58E}"/>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E8613F9-CC7C-47E8-B60E-FAC59C6ACBE4}"/>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41C1F1-0C14-454F-9A17-0B31A14B3318}"/>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5" name="Footer Placeholder 4">
            <a:extLst>
              <a:ext uri="{FF2B5EF4-FFF2-40B4-BE49-F238E27FC236}">
                <a16:creationId xmlns="" xmlns:a16="http://schemas.microsoft.com/office/drawing/2014/main" id="{B4F30212-CC1E-4F30-A89C-9AEB67927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A601CA4-3D74-402C-AF2E-35830676C2CE}"/>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62327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87B89-36FD-494B-91A1-8E54BA30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1EA85D7-22F4-4767-AEB1-DF2009E6581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7100E34D-5541-4396-AFF9-8C98354EDD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A79340B7-30F4-46F4-8C33-B0B196840DE4}"/>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6" name="Footer Placeholder 5">
            <a:extLst>
              <a:ext uri="{FF2B5EF4-FFF2-40B4-BE49-F238E27FC236}">
                <a16:creationId xmlns="" xmlns:a16="http://schemas.microsoft.com/office/drawing/2014/main" id="{69B4B9F4-2243-4A84-B2D4-55A3426D0A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2353818-7C42-4F4F-9D60-F6AF4B8EBD0C}"/>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8786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F9642-D44E-4929-B496-4BB01AE7A518}"/>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F6D9C94-9E5D-4E9A-AF80-6C3E48F5BE62}"/>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B630D1BE-8B56-4EE5-B171-680E163FD2D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E042D59-2ED6-4A6F-8869-3E66C50BF7B7}"/>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B6273939-AE40-4A39-A9E0-BF0A5A3474B4}"/>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D450403-1CDA-4670-84CF-8F9D6E84F583}"/>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8" name="Footer Placeholder 7">
            <a:extLst>
              <a:ext uri="{FF2B5EF4-FFF2-40B4-BE49-F238E27FC236}">
                <a16:creationId xmlns="" xmlns:a16="http://schemas.microsoft.com/office/drawing/2014/main" id="{31274644-7C03-4F91-A7F7-F2F08C1346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79F3524C-385E-4A33-BB63-32329F69691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3321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28A2FC-5728-49D5-BD10-ABD9068EF6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1070CFD8-02B8-400C-898F-7ED6B743B50C}"/>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4" name="Footer Placeholder 3">
            <a:extLst>
              <a:ext uri="{FF2B5EF4-FFF2-40B4-BE49-F238E27FC236}">
                <a16:creationId xmlns="" xmlns:a16="http://schemas.microsoft.com/office/drawing/2014/main" id="{0B04ABFE-2456-42AB-BA58-A109CE8E5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BE3F1C82-FBD1-4102-8B8D-3222A4671DE0}"/>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40795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1E7C9F-CFC1-41D4-B572-AB3B9CA21CF8}"/>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3" name="Footer Placeholder 2">
            <a:extLst>
              <a:ext uri="{FF2B5EF4-FFF2-40B4-BE49-F238E27FC236}">
                <a16:creationId xmlns="" xmlns:a16="http://schemas.microsoft.com/office/drawing/2014/main" id="{32796411-6EC7-4FC6-944F-DBD47BFD56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D1C92C1D-A8C2-4F05-B06C-0C3FEC05E642}"/>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39950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347FF9-ACD5-4DBE-9CF2-38C5D47387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6EF28DF-2239-4ED7-9E4F-963A38B52FA0}"/>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C3AD37E-48F7-43CE-B47B-A34CB182FE6E}"/>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D57E1AD-50B5-444B-9445-2429DA0F8B33}"/>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6" name="Footer Placeholder 5">
            <a:extLst>
              <a:ext uri="{FF2B5EF4-FFF2-40B4-BE49-F238E27FC236}">
                <a16:creationId xmlns="" xmlns:a16="http://schemas.microsoft.com/office/drawing/2014/main" id="{6CF713B4-FE8B-4629-8E38-9D1C57E03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F1BFD2F-CA66-4124-A356-43346AEE6991}"/>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195724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2EEFF1-023D-461F-BBF5-889C3CBC79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F5DB493-AB5C-48D4-AE59-0DAD2F003E73}"/>
              </a:ext>
            </a:extLst>
          </p:cNvPr>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25F684AB-5FB5-46C5-B4E0-F50F514D9892}"/>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DF0ED45-839C-46A7-8E99-79A8DFCBF6E5}"/>
              </a:ext>
            </a:extLst>
          </p:cNvPr>
          <p:cNvSpPr>
            <a:spLocks noGrp="1"/>
          </p:cNvSpPr>
          <p:nvPr>
            <p:ph type="dt" sz="half" idx="10"/>
          </p:nvPr>
        </p:nvSpPr>
        <p:spPr/>
        <p:txBody>
          <a:bodyPr/>
          <a:lstStyle/>
          <a:p>
            <a:fld id="{B552A47D-BA53-478A-AA84-4AF2F07F1706}" type="datetimeFigureOut">
              <a:rPr lang="en-GB" smtClean="0"/>
              <a:t>22/07/18</a:t>
            </a:fld>
            <a:endParaRPr lang="en-GB"/>
          </a:p>
        </p:txBody>
      </p:sp>
      <p:sp>
        <p:nvSpPr>
          <p:cNvPr id="6" name="Footer Placeholder 5">
            <a:extLst>
              <a:ext uri="{FF2B5EF4-FFF2-40B4-BE49-F238E27FC236}">
                <a16:creationId xmlns="" xmlns:a16="http://schemas.microsoft.com/office/drawing/2014/main" id="{8B9C61DD-9E2E-4DD9-A50D-7527D71AC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257C79A-AD81-41AC-A433-472B2FE3F276}"/>
              </a:ext>
            </a:extLst>
          </p:cNvPr>
          <p:cNvSpPr>
            <a:spLocks noGrp="1"/>
          </p:cNvSpPr>
          <p:nvPr>
            <p:ph type="sldNum" sz="quarter" idx="12"/>
          </p:nvPr>
        </p:nvSpPr>
        <p:spPr/>
        <p:txBody>
          <a:bodyPr/>
          <a:lstStyle/>
          <a:p>
            <a:fld id="{F2405105-803F-4C7C-8959-7E0567E6BCD8}" type="slidenum">
              <a:rPr lang="en-GB" smtClean="0"/>
              <a:t>‹#›</a:t>
            </a:fld>
            <a:endParaRPr lang="en-GB"/>
          </a:p>
        </p:txBody>
      </p:sp>
    </p:spTree>
    <p:extLst>
      <p:ext uri="{BB962C8B-B14F-4D97-AF65-F5344CB8AC3E}">
        <p14:creationId xmlns:p14="http://schemas.microsoft.com/office/powerpoint/2010/main" val="2319663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26FADB-9B6C-4D1C-9D4A-211963E04E8B}"/>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49D2923-7A8B-4F2B-BDB7-1405D5F904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ACDF815-4CE3-4684-AEE7-0098B89264A1}"/>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52A47D-BA53-478A-AA84-4AF2F07F1706}" type="datetimeFigureOut">
              <a:rPr lang="en-GB" smtClean="0"/>
              <a:t>22/07/18</a:t>
            </a:fld>
            <a:endParaRPr lang="en-GB"/>
          </a:p>
        </p:txBody>
      </p:sp>
      <p:sp>
        <p:nvSpPr>
          <p:cNvPr id="5" name="Footer Placeholder 4">
            <a:extLst>
              <a:ext uri="{FF2B5EF4-FFF2-40B4-BE49-F238E27FC236}">
                <a16:creationId xmlns="" xmlns:a16="http://schemas.microsoft.com/office/drawing/2014/main" id="{27CF4CEF-FD19-410B-B8EF-F34F0496ED88}"/>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F9F147E0-8640-42A7-BDFB-CB613CF1D44D}"/>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405105-803F-4C7C-8959-7E0567E6BCD8}" type="slidenum">
              <a:rPr lang="en-GB" smtClean="0"/>
              <a:t>‹#›</a:t>
            </a:fld>
            <a:endParaRPr lang="en-GB"/>
          </a:p>
        </p:txBody>
      </p:sp>
    </p:spTree>
    <p:extLst>
      <p:ext uri="{BB962C8B-B14F-4D97-AF65-F5344CB8AC3E}">
        <p14:creationId xmlns:p14="http://schemas.microsoft.com/office/powerpoint/2010/main" val="161278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sigmaresearch.org.uk/" TargetMode="External"/><Relationship Id="rId5" Type="http://schemas.openxmlformats.org/officeDocument/2006/relationships/hyperlink" Target="http://www.ucl.ac.uk/voices" TargetMode="External"/><Relationship Id="rId6" Type="http://schemas.openxmlformats.org/officeDocument/2006/relationships/hyperlink" Target="http://www.stigmaindexuk.org/"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nat.org.uk/" TargetMode="External"/><Relationship Id="rId4" Type="http://schemas.openxmlformats.org/officeDocument/2006/relationships/hyperlink" Target="mailto:yusef.azad@nat.org.uk"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1673444" y="603078"/>
            <a:ext cx="0" cy="1335235"/>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980421" y="2730468"/>
            <a:ext cx="6613560" cy="1754326"/>
          </a:xfrm>
          <a:prstGeom prst="rect">
            <a:avLst/>
          </a:prstGeom>
          <a:noFill/>
        </p:spPr>
        <p:txBody>
          <a:bodyPr wrap="square" rtlCol="0">
            <a:spAutoFit/>
          </a:bodyPr>
          <a:lstStyle/>
          <a:p>
            <a:r>
              <a:rPr lang="en-GB" sz="3600" spc="90" dirty="0">
                <a:solidFill>
                  <a:srgbClr val="DF1A28"/>
                </a:solidFill>
              </a:rPr>
              <a:t>ENSURING ACCESS TO PRIMARY CARE FOR UNDOCUMENTED MIGRANTS IN ENGLAND</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863004" y="2624242"/>
            <a:ext cx="0" cy="3225225"/>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 xmlns:a16="http://schemas.microsoft.com/office/drawing/2014/main" id="{B9D51947-6E06-4FB1-8753-2431B5400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618" y="671067"/>
            <a:ext cx="4851289" cy="1213850"/>
          </a:xfrm>
          <a:prstGeom prst="rect">
            <a:avLst/>
          </a:prstGeom>
        </p:spPr>
      </p:pic>
      <p:cxnSp>
        <p:nvCxnSpPr>
          <p:cNvPr id="12" name="Straight Connector 11">
            <a:extLst>
              <a:ext uri="{FF2B5EF4-FFF2-40B4-BE49-F238E27FC236}">
                <a16:creationId xmlns="" xmlns:a16="http://schemas.microsoft.com/office/drawing/2014/main" id="{6E095A4A-6C4E-4B5A-BFC7-EB69B4301BD8}"/>
              </a:ext>
            </a:extLst>
          </p:cNvPr>
          <p:cNvCxnSpPr>
            <a:cxnSpLocks/>
          </p:cNvCxnSpPr>
          <p:nvPr/>
        </p:nvCxnSpPr>
        <p:spPr>
          <a:xfrm>
            <a:off x="5034775" y="4648246"/>
            <a:ext cx="0" cy="1509578"/>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 xmlns:a16="http://schemas.microsoft.com/office/drawing/2014/main" id="{05560DAF-6988-4040-AB9B-0C5E25D1170B}"/>
              </a:ext>
            </a:extLst>
          </p:cNvPr>
          <p:cNvSpPr txBox="1"/>
          <p:nvPr/>
        </p:nvSpPr>
        <p:spPr>
          <a:xfrm>
            <a:off x="5187566" y="4773782"/>
            <a:ext cx="3179656" cy="1051570"/>
          </a:xfrm>
          <a:prstGeom prst="rect">
            <a:avLst/>
          </a:prstGeom>
          <a:noFill/>
        </p:spPr>
        <p:txBody>
          <a:bodyPr wrap="square" rtlCol="0">
            <a:spAutoFit/>
          </a:bodyPr>
          <a:lstStyle/>
          <a:p>
            <a:pPr>
              <a:spcAft>
                <a:spcPts val="450"/>
              </a:spcAft>
            </a:pPr>
            <a:r>
              <a:rPr lang="en-GB" b="1" spc="8" dirty="0">
                <a:solidFill>
                  <a:srgbClr val="5A5A5A"/>
                </a:solidFill>
              </a:rPr>
              <a:t>Yusef Azad</a:t>
            </a:r>
          </a:p>
          <a:p>
            <a:pPr>
              <a:spcAft>
                <a:spcPts val="450"/>
              </a:spcAft>
            </a:pPr>
            <a:r>
              <a:rPr lang="en-GB" spc="8" dirty="0">
                <a:solidFill>
                  <a:srgbClr val="5A5A5A"/>
                </a:solidFill>
              </a:rPr>
              <a:t>Director of Strategy, </a:t>
            </a:r>
          </a:p>
          <a:p>
            <a:pPr>
              <a:spcAft>
                <a:spcPts val="450"/>
              </a:spcAft>
            </a:pPr>
            <a:r>
              <a:rPr lang="en-GB" dirty="0">
                <a:solidFill>
                  <a:srgbClr val="5A5A5A"/>
                </a:solidFill>
              </a:rPr>
              <a:t>AIDS 2018, Amsterdam </a:t>
            </a:r>
            <a:endParaRPr lang="en-GB" spc="8" dirty="0">
              <a:solidFill>
                <a:srgbClr val="5A5A5A"/>
              </a:solidFill>
            </a:endParaRPr>
          </a:p>
        </p:txBody>
      </p:sp>
    </p:spTree>
    <p:extLst>
      <p:ext uri="{BB962C8B-B14F-4D97-AF65-F5344CB8AC3E}">
        <p14:creationId xmlns:p14="http://schemas.microsoft.com/office/powerpoint/2010/main" val="2905533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1017801" y="289907"/>
            <a:ext cx="0" cy="71702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26130" y="294476"/>
            <a:ext cx="6037118" cy="707886"/>
          </a:xfrm>
          <a:prstGeom prst="rect">
            <a:avLst/>
          </a:prstGeom>
          <a:noFill/>
        </p:spPr>
        <p:txBody>
          <a:bodyPr wrap="square" rtlCol="0">
            <a:spAutoFit/>
          </a:bodyPr>
          <a:lstStyle/>
          <a:p>
            <a:r>
              <a:rPr lang="en-GB" sz="4000" spc="90" dirty="0">
                <a:solidFill>
                  <a:srgbClr val="DF1A28"/>
                </a:solidFill>
              </a:rPr>
              <a:t>2015 CONSULTATION</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708090"/>
            <a:ext cx="0" cy="440458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226130" y="1800572"/>
            <a:ext cx="7148352" cy="4219617"/>
          </a:xfrm>
          <a:prstGeom prst="rect">
            <a:avLst/>
          </a:prstGeom>
          <a:noFill/>
        </p:spPr>
        <p:txBody>
          <a:bodyPr wrap="square" rtlCol="0">
            <a:spAutoFit/>
          </a:bodyPr>
          <a:lstStyle/>
          <a:p>
            <a:pPr>
              <a:lnSpc>
                <a:spcPct val="120000"/>
              </a:lnSpc>
              <a:spcAft>
                <a:spcPts val="450"/>
              </a:spcAft>
              <a:buClr>
                <a:srgbClr val="DF1A28"/>
              </a:buClr>
              <a:buSzPct val="100000"/>
            </a:pPr>
            <a:r>
              <a:rPr lang="en-GB" sz="2250" dirty="0">
                <a:solidFill>
                  <a:srgbClr val="5A5A5A"/>
                </a:solidFill>
              </a:rPr>
              <a:t>“We have previously committed to keeping all GP and nurse consultations free for all. This is on public protection grounds, as early identification of diseases such as TB and Ebola will help prevent or lessen the risk of any potential outbreaks. We do not want a situation to arise where the health of the public is put at risk because someone is deterred from seeking diagnosis because they are worried about being charged to see a GP. We intend to uphold that commitment and maintain consultations in primary care as free at the point of use.” </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189" y="322499"/>
            <a:ext cx="1553446" cy="625925"/>
          </a:xfrm>
          <a:prstGeom prst="rect">
            <a:avLst/>
          </a:prstGeom>
        </p:spPr>
      </p:pic>
    </p:spTree>
    <p:extLst>
      <p:ext uri="{BB962C8B-B14F-4D97-AF65-F5344CB8AC3E}">
        <p14:creationId xmlns:p14="http://schemas.microsoft.com/office/powerpoint/2010/main" val="8551983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334365"/>
            <a:ext cx="0" cy="95058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583087"/>
            <a:ext cx="0" cy="4983345"/>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121546" y="1754734"/>
            <a:ext cx="7631531" cy="4640053"/>
          </a:xfrm>
          <a:prstGeom prst="rect">
            <a:avLst/>
          </a:prstGeom>
          <a:noFill/>
        </p:spPr>
        <p:txBody>
          <a:bodyPr wrap="square" rtlCol="0">
            <a:spAutoFit/>
          </a:bodyPr>
          <a:lstStyle/>
          <a:p>
            <a:pPr marL="342892" indent="-342892">
              <a:lnSpc>
                <a:spcPct val="120000"/>
              </a:lnSpc>
              <a:spcAft>
                <a:spcPts val="600"/>
              </a:spcAft>
              <a:buClr>
                <a:srgbClr val="DF1A28"/>
              </a:buClr>
              <a:buSzPct val="100000"/>
              <a:buAutoNum type="arabicPeriod"/>
            </a:pPr>
            <a:r>
              <a:rPr lang="en-GB" sz="2100" dirty="0">
                <a:solidFill>
                  <a:srgbClr val="5A5A5A"/>
                </a:solidFill>
              </a:rPr>
              <a:t>Secured engagement from clinicians: British HIV Association (BHIVA), British Medical Association (BMA), Medical Royal Colleges and Doctors of the World (DOTW), who were a key partner</a:t>
            </a:r>
          </a:p>
          <a:p>
            <a:pPr marL="342892" indent="-342892">
              <a:lnSpc>
                <a:spcPct val="120000"/>
              </a:lnSpc>
              <a:spcAft>
                <a:spcPts val="600"/>
              </a:spcAft>
              <a:buClr>
                <a:srgbClr val="DF1A28"/>
              </a:buClr>
              <a:buSzPct val="100000"/>
              <a:buAutoNum type="arabicPeriod"/>
            </a:pPr>
            <a:r>
              <a:rPr lang="en-GB" sz="2100" dirty="0">
                <a:solidFill>
                  <a:srgbClr val="5A5A5A"/>
                </a:solidFill>
              </a:rPr>
              <a:t>Sourced case studies demonstrating harm of charging (DOTW)</a:t>
            </a:r>
          </a:p>
          <a:p>
            <a:pPr marL="342892" indent="-342892">
              <a:lnSpc>
                <a:spcPct val="120000"/>
              </a:lnSpc>
              <a:spcAft>
                <a:spcPts val="600"/>
              </a:spcAft>
              <a:buClr>
                <a:srgbClr val="DF1A28"/>
              </a:buClr>
              <a:buSzPct val="100000"/>
              <a:buAutoNum type="arabicPeriod"/>
            </a:pPr>
            <a:r>
              <a:rPr lang="en-GB" sz="2100" dirty="0">
                <a:solidFill>
                  <a:srgbClr val="5A5A5A"/>
                </a:solidFill>
              </a:rPr>
              <a:t>Drafted a briefing paper and template consultation responses supporting other organisations to respond (through the Entitlement Working Group)</a:t>
            </a:r>
          </a:p>
          <a:p>
            <a:pPr marL="342892" indent="-342892">
              <a:lnSpc>
                <a:spcPct val="120000"/>
              </a:lnSpc>
              <a:spcAft>
                <a:spcPts val="600"/>
              </a:spcAft>
              <a:buClr>
                <a:srgbClr val="DF1A28"/>
              </a:buClr>
              <a:buSzPct val="100000"/>
              <a:buAutoNum type="arabicPeriod"/>
            </a:pPr>
            <a:r>
              <a:rPr lang="en-GB" sz="2100" dirty="0">
                <a:solidFill>
                  <a:srgbClr val="5A5A5A"/>
                </a:solidFill>
              </a:rPr>
              <a:t>Engaged with Department of Health via Equalities and Vulnerable Peoples Representatives Group</a:t>
            </a:r>
          </a:p>
          <a:p>
            <a:pPr marL="342892" indent="-342892">
              <a:lnSpc>
                <a:spcPct val="120000"/>
              </a:lnSpc>
              <a:spcAft>
                <a:spcPts val="600"/>
              </a:spcAft>
              <a:buClr>
                <a:srgbClr val="DF1A28"/>
              </a:buClr>
              <a:buSzPct val="100000"/>
              <a:buAutoNum type="arabicPeriod"/>
            </a:pPr>
            <a:r>
              <a:rPr lang="en-GB" sz="2100" dirty="0">
                <a:solidFill>
                  <a:srgbClr val="5A5A5A"/>
                </a:solidFill>
              </a:rPr>
              <a:t>Engaged with the media (e.g. BMJ, Lancet) and with parliament</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45" y="493039"/>
            <a:ext cx="1553446" cy="625925"/>
          </a:xfrm>
          <a:prstGeom prst="rect">
            <a:avLst/>
          </a:prstGeom>
        </p:spPr>
      </p:pic>
      <p:sp>
        <p:nvSpPr>
          <p:cNvPr id="7" name="TextBox 6">
            <a:extLst>
              <a:ext uri="{FF2B5EF4-FFF2-40B4-BE49-F238E27FC236}">
                <a16:creationId xmlns="" xmlns:a16="http://schemas.microsoft.com/office/drawing/2014/main" id="{9EB35DEA-DC9E-4DFD-B7DA-1E562BCC3ECF}"/>
              </a:ext>
            </a:extLst>
          </p:cNvPr>
          <p:cNvSpPr txBox="1"/>
          <p:nvPr/>
        </p:nvSpPr>
        <p:spPr>
          <a:xfrm>
            <a:off x="1121546" y="205836"/>
            <a:ext cx="6037118" cy="1200329"/>
          </a:xfrm>
          <a:prstGeom prst="rect">
            <a:avLst/>
          </a:prstGeom>
          <a:noFill/>
        </p:spPr>
        <p:txBody>
          <a:bodyPr wrap="square" rtlCol="0">
            <a:spAutoFit/>
          </a:bodyPr>
          <a:lstStyle/>
          <a:p>
            <a:r>
              <a:rPr lang="en-GB" sz="3600" spc="90" dirty="0">
                <a:solidFill>
                  <a:srgbClr val="DF1A28"/>
                </a:solidFill>
              </a:rPr>
              <a:t>CONSULTATION: GALVANISING OPPOSITION</a:t>
            </a:r>
          </a:p>
        </p:txBody>
      </p:sp>
    </p:spTree>
    <p:extLst>
      <p:ext uri="{BB962C8B-B14F-4D97-AF65-F5344CB8AC3E}">
        <p14:creationId xmlns:p14="http://schemas.microsoft.com/office/powerpoint/2010/main" val="12632945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1013745" y="220516"/>
            <a:ext cx="0" cy="95058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1028952" y="2172333"/>
            <a:ext cx="0" cy="416814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365" y="382847"/>
            <a:ext cx="1553446" cy="625925"/>
          </a:xfrm>
          <a:prstGeom prst="rect">
            <a:avLst/>
          </a:prstGeom>
        </p:spPr>
      </p:pic>
      <p:sp>
        <p:nvSpPr>
          <p:cNvPr id="9" name="TextBox 8">
            <a:extLst>
              <a:ext uri="{FF2B5EF4-FFF2-40B4-BE49-F238E27FC236}">
                <a16:creationId xmlns="" xmlns:a16="http://schemas.microsoft.com/office/drawing/2014/main" id="{0D7872ED-B4BB-41D3-A1A9-6864C90BDE61}"/>
              </a:ext>
            </a:extLst>
          </p:cNvPr>
          <p:cNvSpPr txBox="1"/>
          <p:nvPr/>
        </p:nvSpPr>
        <p:spPr>
          <a:xfrm>
            <a:off x="1077360" y="2172333"/>
            <a:ext cx="7374383" cy="4202689"/>
          </a:xfrm>
          <a:prstGeom prst="rect">
            <a:avLst/>
          </a:prstGeom>
          <a:noFill/>
        </p:spPr>
        <p:txBody>
          <a:bodyPr wrap="square" rtlCol="0">
            <a:spAutoFit/>
          </a:bodyPr>
          <a:lstStyle/>
          <a:p>
            <a:pPr>
              <a:spcAft>
                <a:spcPts val="450"/>
              </a:spcAft>
              <a:buClr>
                <a:srgbClr val="DF1A28"/>
              </a:buClr>
              <a:buSzPct val="100000"/>
            </a:pPr>
            <a:r>
              <a:rPr lang="en-GB" sz="2400" b="1" u="sng" dirty="0">
                <a:solidFill>
                  <a:srgbClr val="5A5A5A"/>
                </a:solidFill>
              </a:rPr>
              <a:t>Delayed to April 2017</a:t>
            </a:r>
            <a:r>
              <a:rPr lang="en-GB" sz="2400" dirty="0">
                <a:solidFill>
                  <a:srgbClr val="5A5A5A"/>
                </a:solidFill>
              </a:rPr>
              <a:t>. Government:</a:t>
            </a:r>
          </a:p>
          <a:p>
            <a:pPr marL="810796" lvl="1" indent="-467904">
              <a:spcAft>
                <a:spcPts val="450"/>
              </a:spcAft>
              <a:buClr>
                <a:srgbClr val="DF1A28"/>
              </a:buClr>
              <a:buSzPct val="100000"/>
              <a:buFont typeface="Wingdings 2" panose="05020102010507070707" pitchFamily="18" charset="2"/>
              <a:buChar char=""/>
            </a:pPr>
            <a:r>
              <a:rPr lang="en-GB" sz="2400" dirty="0">
                <a:solidFill>
                  <a:srgbClr val="5A5A5A"/>
                </a:solidFill>
              </a:rPr>
              <a:t>Noted public health arguments re. infectious disease, </a:t>
            </a:r>
          </a:p>
          <a:p>
            <a:pPr marL="810796" lvl="1"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Noted concerns re. cost-effectiveness and administrative burden,</a:t>
            </a:r>
          </a:p>
          <a:p>
            <a:pPr marL="810796" lvl="1" indent="-467904">
              <a:spcAft>
                <a:spcPts val="450"/>
              </a:spcAft>
              <a:buClr>
                <a:srgbClr val="DF1A28"/>
              </a:buClr>
              <a:buSzPct val="100000"/>
              <a:buFont typeface="Wingdings 2" panose="05020102010507070707" pitchFamily="18" charset="2"/>
              <a:buChar char=""/>
            </a:pPr>
            <a:r>
              <a:rPr lang="en-GB" sz="2400" dirty="0">
                <a:solidFill>
                  <a:srgbClr val="5A5A5A"/>
                </a:solidFill>
              </a:rPr>
              <a:t>Acknowledged ‘challenges’ to charging in primary care but believes it has ‘an important role’ both in establishing chargeable status and in charging itself</a:t>
            </a:r>
          </a:p>
          <a:p>
            <a:pPr marL="810796" lvl="1" indent="-467904">
              <a:spcAft>
                <a:spcPts val="450"/>
              </a:spcAft>
              <a:buClr>
                <a:srgbClr val="DF1A28"/>
              </a:buClr>
              <a:buSzPct val="100000"/>
              <a:buFont typeface="Wingdings 2" panose="05020102010507070707" pitchFamily="18" charset="2"/>
              <a:buChar char=""/>
            </a:pPr>
            <a:r>
              <a:rPr lang="en-GB" sz="2400" dirty="0">
                <a:solidFill>
                  <a:srgbClr val="5A5A5A"/>
                </a:solidFill>
              </a:rPr>
              <a:t>Decided to take a phased approach over longer timescale</a:t>
            </a:r>
          </a:p>
        </p:txBody>
      </p:sp>
      <p:sp>
        <p:nvSpPr>
          <p:cNvPr id="12" name="TextBox 11">
            <a:extLst>
              <a:ext uri="{FF2B5EF4-FFF2-40B4-BE49-F238E27FC236}">
                <a16:creationId xmlns="" xmlns:a16="http://schemas.microsoft.com/office/drawing/2014/main" id="{BA0471B6-16A5-4EEE-AD36-53C10DE5FD0F}"/>
              </a:ext>
            </a:extLst>
          </p:cNvPr>
          <p:cNvSpPr txBox="1"/>
          <p:nvPr/>
        </p:nvSpPr>
        <p:spPr>
          <a:xfrm>
            <a:off x="1185325" y="95644"/>
            <a:ext cx="6037118" cy="1200329"/>
          </a:xfrm>
          <a:prstGeom prst="rect">
            <a:avLst/>
          </a:prstGeom>
          <a:noFill/>
        </p:spPr>
        <p:txBody>
          <a:bodyPr wrap="square" rtlCol="0">
            <a:spAutoFit/>
          </a:bodyPr>
          <a:lstStyle/>
          <a:p>
            <a:r>
              <a:rPr lang="en-GB" sz="3600" spc="90" dirty="0">
                <a:solidFill>
                  <a:srgbClr val="DF1A28"/>
                </a:solidFill>
              </a:rPr>
              <a:t>CONSULTATION: GOVERNMENT RESPONSE</a:t>
            </a:r>
          </a:p>
        </p:txBody>
      </p:sp>
    </p:spTree>
    <p:extLst>
      <p:ext uri="{BB962C8B-B14F-4D97-AF65-F5344CB8AC3E}">
        <p14:creationId xmlns:p14="http://schemas.microsoft.com/office/powerpoint/2010/main" val="26639797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50894" y="497672"/>
            <a:ext cx="0" cy="87032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26130" y="578889"/>
            <a:ext cx="6037118" cy="707886"/>
          </a:xfrm>
          <a:prstGeom prst="rect">
            <a:avLst/>
          </a:prstGeom>
          <a:noFill/>
        </p:spPr>
        <p:txBody>
          <a:bodyPr wrap="square" rtlCol="0">
            <a:spAutoFit/>
          </a:bodyPr>
          <a:lstStyle/>
          <a:p>
            <a:r>
              <a:rPr lang="en-GB" sz="4000" spc="90" dirty="0">
                <a:solidFill>
                  <a:srgbClr val="DF1A28"/>
                </a:solidFill>
              </a:rPr>
              <a:t>CURRENT STATE OF PLAY</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907695"/>
            <a:ext cx="0" cy="4365591"/>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226129" y="1978798"/>
            <a:ext cx="7590560" cy="4535344"/>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600" dirty="0">
                <a:solidFill>
                  <a:srgbClr val="5A5A5A"/>
                </a:solidFill>
              </a:rPr>
              <a:t>Government enacted regulations in 2017 based on consultation </a:t>
            </a:r>
            <a:r>
              <a:rPr lang="en-GB" sz="2600" dirty="0" smtClean="0">
                <a:solidFill>
                  <a:srgbClr val="5A5A5A"/>
                </a:solidFill>
              </a:rPr>
              <a:t>– </a:t>
            </a:r>
            <a:r>
              <a:rPr lang="en-GB" sz="2600" b="1" u="sng" dirty="0">
                <a:solidFill>
                  <a:srgbClr val="5A5A5A"/>
                </a:solidFill>
              </a:rPr>
              <a:t>there </a:t>
            </a:r>
            <a:r>
              <a:rPr lang="en-GB" sz="2600" b="1" u="sng" dirty="0" smtClean="0">
                <a:solidFill>
                  <a:srgbClr val="5A5A5A"/>
                </a:solidFill>
              </a:rPr>
              <a:t>was </a:t>
            </a:r>
            <a:r>
              <a:rPr lang="en-GB" sz="2600" b="1" u="sng" dirty="0">
                <a:solidFill>
                  <a:srgbClr val="5A5A5A"/>
                </a:solidFill>
              </a:rPr>
              <a:t>no attempt to charge in primary care</a:t>
            </a:r>
          </a:p>
          <a:p>
            <a:pPr marL="467904" indent="-467904">
              <a:lnSpc>
                <a:spcPct val="120000"/>
              </a:lnSpc>
              <a:spcAft>
                <a:spcPts val="600"/>
              </a:spcAft>
              <a:buClr>
                <a:srgbClr val="DF1A28"/>
              </a:buClr>
              <a:buSzPct val="100000"/>
              <a:buFont typeface="Wingdings 2" panose="05020102010507070707" pitchFamily="18" charset="2"/>
              <a:buChar char=""/>
            </a:pPr>
            <a:r>
              <a:rPr lang="en-GB" sz="2600" dirty="0">
                <a:solidFill>
                  <a:srgbClr val="5A5A5A"/>
                </a:solidFill>
              </a:rPr>
              <a:t>Voluntary process for GPs to ask about chargeability status on registration (do we need to push back as possible precursor to charging in primary care?)</a:t>
            </a:r>
          </a:p>
          <a:p>
            <a:pPr marL="467904" indent="-467904">
              <a:lnSpc>
                <a:spcPct val="120000"/>
              </a:lnSpc>
              <a:spcAft>
                <a:spcPts val="600"/>
              </a:spcAft>
              <a:buClr>
                <a:srgbClr val="DF1A28"/>
              </a:buClr>
              <a:buSzPct val="100000"/>
              <a:buFont typeface="Wingdings 2" panose="05020102010507070707" pitchFamily="18" charset="2"/>
              <a:buChar char=""/>
            </a:pPr>
            <a:r>
              <a:rPr lang="en-GB" sz="2600" dirty="0">
                <a:solidFill>
                  <a:srgbClr val="5A5A5A"/>
                </a:solidFill>
              </a:rPr>
              <a:t>No immediate plans from Govt to move to primary care charging</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43" y="619869"/>
            <a:ext cx="1553446" cy="625925"/>
          </a:xfrm>
          <a:prstGeom prst="rect">
            <a:avLst/>
          </a:prstGeom>
        </p:spPr>
      </p:pic>
    </p:spTree>
    <p:extLst>
      <p:ext uri="{BB962C8B-B14F-4D97-AF65-F5344CB8AC3E}">
        <p14:creationId xmlns:p14="http://schemas.microsoft.com/office/powerpoint/2010/main" val="28529892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311854"/>
            <a:ext cx="0" cy="71021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105282" y="351159"/>
            <a:ext cx="6037118" cy="707886"/>
          </a:xfrm>
          <a:prstGeom prst="rect">
            <a:avLst/>
          </a:prstGeom>
          <a:noFill/>
        </p:spPr>
        <p:txBody>
          <a:bodyPr wrap="square" rtlCol="0">
            <a:spAutoFit/>
          </a:bodyPr>
          <a:lstStyle/>
          <a:p>
            <a:r>
              <a:rPr lang="en-GB" sz="4000" spc="90" dirty="0">
                <a:solidFill>
                  <a:srgbClr val="DF1A28"/>
                </a:solidFill>
              </a:rPr>
              <a:t>FACTORS IN SUCCESS</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072659"/>
            <a:ext cx="0" cy="4329146"/>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205640" y="2614292"/>
            <a:ext cx="7354159" cy="4190378"/>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Independent and helpful national public health body – Public Health England (PHE)</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We have data showing if born overseas, when arrived in UK and when diagnosed (though not on detail of migration status </a:t>
            </a:r>
            <a:r>
              <a:rPr lang="en-GB" sz="2100" dirty="0" err="1">
                <a:solidFill>
                  <a:srgbClr val="5A5A5A"/>
                </a:solidFill>
              </a:rPr>
              <a:t>e.g</a:t>
            </a:r>
            <a:r>
              <a:rPr lang="en-GB" sz="2100" dirty="0">
                <a:solidFill>
                  <a:srgbClr val="5A5A5A"/>
                </a:solidFill>
              </a:rPr>
              <a:t> undocumented) - can counter ‘health tourism’ claims</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Data on where migrants test and are diagnosed with HIV – shows value of primary care access</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Data on CD4 count at diagnosis – shows problem of late diagnosis &amp; rates of post-entry HIV acquisition</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400" y="311854"/>
            <a:ext cx="1553446" cy="625925"/>
          </a:xfrm>
          <a:prstGeom prst="rect">
            <a:avLst/>
          </a:prstGeom>
        </p:spPr>
      </p:pic>
      <p:sp>
        <p:nvSpPr>
          <p:cNvPr id="7" name="TextBox 6">
            <a:extLst>
              <a:ext uri="{FF2B5EF4-FFF2-40B4-BE49-F238E27FC236}">
                <a16:creationId xmlns="" xmlns:a16="http://schemas.microsoft.com/office/drawing/2014/main" id="{11A655FC-9590-4F95-B62B-25953C7E6C96}"/>
              </a:ext>
            </a:extLst>
          </p:cNvPr>
          <p:cNvSpPr txBox="1"/>
          <p:nvPr/>
        </p:nvSpPr>
        <p:spPr>
          <a:xfrm>
            <a:off x="1205641" y="1939029"/>
            <a:ext cx="6037118" cy="553998"/>
          </a:xfrm>
          <a:prstGeom prst="rect">
            <a:avLst/>
          </a:prstGeom>
          <a:noFill/>
        </p:spPr>
        <p:txBody>
          <a:bodyPr wrap="square" rtlCol="0">
            <a:spAutoFit/>
          </a:bodyPr>
          <a:lstStyle/>
          <a:p>
            <a:r>
              <a:rPr lang="en-GB" sz="3000" spc="90" dirty="0">
                <a:solidFill>
                  <a:srgbClr val="DF1A28"/>
                </a:solidFill>
              </a:rPr>
              <a:t>Quality of surveillance data</a:t>
            </a:r>
          </a:p>
        </p:txBody>
      </p:sp>
    </p:spTree>
    <p:extLst>
      <p:ext uri="{BB962C8B-B14F-4D97-AF65-F5344CB8AC3E}">
        <p14:creationId xmlns:p14="http://schemas.microsoft.com/office/powerpoint/2010/main" val="1334178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356458"/>
            <a:ext cx="0" cy="71021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05643" y="395763"/>
            <a:ext cx="6037118" cy="707886"/>
          </a:xfrm>
          <a:prstGeom prst="rect">
            <a:avLst/>
          </a:prstGeom>
          <a:noFill/>
        </p:spPr>
        <p:txBody>
          <a:bodyPr wrap="square" rtlCol="0">
            <a:spAutoFit/>
          </a:bodyPr>
          <a:lstStyle/>
          <a:p>
            <a:r>
              <a:rPr lang="en-GB" sz="4000" spc="90" dirty="0">
                <a:solidFill>
                  <a:srgbClr val="DF1A28"/>
                </a:solidFill>
              </a:rPr>
              <a:t>FACTORS IN SUCCESS</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083377"/>
            <a:ext cx="0" cy="4329146"/>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87" y="398602"/>
            <a:ext cx="1553446" cy="625925"/>
          </a:xfrm>
          <a:prstGeom prst="rect">
            <a:avLst/>
          </a:prstGeom>
        </p:spPr>
      </p:pic>
      <p:sp>
        <p:nvSpPr>
          <p:cNvPr id="7" name="TextBox 6">
            <a:extLst>
              <a:ext uri="{FF2B5EF4-FFF2-40B4-BE49-F238E27FC236}">
                <a16:creationId xmlns="" xmlns:a16="http://schemas.microsoft.com/office/drawing/2014/main" id="{11A655FC-9590-4F95-B62B-25953C7E6C96}"/>
              </a:ext>
            </a:extLst>
          </p:cNvPr>
          <p:cNvSpPr txBox="1"/>
          <p:nvPr/>
        </p:nvSpPr>
        <p:spPr>
          <a:xfrm>
            <a:off x="1205643" y="2083377"/>
            <a:ext cx="6037118" cy="553998"/>
          </a:xfrm>
          <a:prstGeom prst="rect">
            <a:avLst/>
          </a:prstGeom>
          <a:noFill/>
        </p:spPr>
        <p:txBody>
          <a:bodyPr wrap="square" rtlCol="0">
            <a:spAutoFit/>
          </a:bodyPr>
          <a:lstStyle/>
          <a:p>
            <a:r>
              <a:rPr lang="en-GB" sz="3000" spc="90" dirty="0">
                <a:solidFill>
                  <a:srgbClr val="DF1A28"/>
                </a:solidFill>
              </a:rPr>
              <a:t>Quality of research data</a:t>
            </a:r>
          </a:p>
        </p:txBody>
      </p:sp>
      <p:sp>
        <p:nvSpPr>
          <p:cNvPr id="9" name="TextBox 8">
            <a:extLst>
              <a:ext uri="{FF2B5EF4-FFF2-40B4-BE49-F238E27FC236}">
                <a16:creationId xmlns="" xmlns:a16="http://schemas.microsoft.com/office/drawing/2014/main" id="{3AD0BD9D-F053-474A-9F04-631A1D710942}"/>
              </a:ext>
            </a:extLst>
          </p:cNvPr>
          <p:cNvSpPr txBox="1"/>
          <p:nvPr/>
        </p:nvSpPr>
        <p:spPr>
          <a:xfrm>
            <a:off x="1205643" y="2795621"/>
            <a:ext cx="7412933" cy="3611438"/>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Sigma Research (</a:t>
            </a:r>
            <a:r>
              <a:rPr lang="en-GB" sz="2400" dirty="0">
                <a:solidFill>
                  <a:srgbClr val="5A5A5A"/>
                </a:solidFill>
                <a:hlinkClick r:id="rId4"/>
              </a:rPr>
              <a:t>www.sigmaresearch.org.uk</a:t>
            </a:r>
            <a:r>
              <a:rPr lang="en-GB" sz="2400" dirty="0">
                <a:solidFill>
                  <a:srgbClr val="5A5A5A"/>
                </a:solidFill>
              </a:rPr>
              <a:t>) African Health &amp; Sex Survey </a:t>
            </a:r>
          </a:p>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Positive Voices (</a:t>
            </a:r>
            <a:r>
              <a:rPr lang="en-GB" sz="2400" dirty="0">
                <a:solidFill>
                  <a:srgbClr val="5A5A5A"/>
                </a:solidFill>
                <a:hlinkClick r:id="rId5"/>
              </a:rPr>
              <a:t>www.ucl.ac.uk/voices</a:t>
            </a:r>
            <a:r>
              <a:rPr lang="en-GB" sz="2400" dirty="0">
                <a:solidFill>
                  <a:srgbClr val="5A5A5A"/>
                </a:solidFill>
              </a:rPr>
              <a:t>)</a:t>
            </a:r>
          </a:p>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Stigma Index (UK) (</a:t>
            </a:r>
            <a:r>
              <a:rPr lang="en-GB" sz="2400" dirty="0">
                <a:solidFill>
                  <a:srgbClr val="5A5A5A"/>
                </a:solidFill>
                <a:hlinkClick r:id="rId6"/>
              </a:rPr>
              <a:t>www.stigmaindexuk.org</a:t>
            </a:r>
            <a:r>
              <a:rPr lang="en-GB" sz="2400" dirty="0">
                <a:solidFill>
                  <a:srgbClr val="5A5A5A"/>
                </a:solidFill>
              </a:rPr>
              <a:t>) </a:t>
            </a:r>
          </a:p>
          <a:p>
            <a:pPr>
              <a:lnSpc>
                <a:spcPct val="120000"/>
              </a:lnSpc>
              <a:spcAft>
                <a:spcPts val="600"/>
              </a:spcAft>
              <a:buClr>
                <a:srgbClr val="DF1A28"/>
              </a:buClr>
              <a:buSzPct val="100000"/>
            </a:pPr>
            <a:endParaRPr lang="en-GB" sz="750" dirty="0">
              <a:solidFill>
                <a:srgbClr val="5A5A5A"/>
              </a:solidFill>
            </a:endParaRPr>
          </a:p>
          <a:p>
            <a:pPr>
              <a:lnSpc>
                <a:spcPct val="120000"/>
              </a:lnSpc>
              <a:spcAft>
                <a:spcPts val="600"/>
              </a:spcAft>
              <a:buClr>
                <a:srgbClr val="DF1A28"/>
              </a:buClr>
              <a:buSzPct val="100000"/>
            </a:pPr>
            <a:r>
              <a:rPr lang="en-GB" sz="2400" dirty="0">
                <a:solidFill>
                  <a:srgbClr val="5A5A5A"/>
                </a:solidFill>
              </a:rPr>
              <a:t>Latter two weighted representative samples of people living with HIV – useful data re. experiences of primary care, testing and stigma</a:t>
            </a:r>
          </a:p>
        </p:txBody>
      </p:sp>
    </p:spTree>
    <p:extLst>
      <p:ext uri="{BB962C8B-B14F-4D97-AF65-F5344CB8AC3E}">
        <p14:creationId xmlns:p14="http://schemas.microsoft.com/office/powerpoint/2010/main" val="36270405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323005"/>
            <a:ext cx="0" cy="71021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05643" y="324169"/>
            <a:ext cx="6037118" cy="707886"/>
          </a:xfrm>
          <a:prstGeom prst="rect">
            <a:avLst/>
          </a:prstGeom>
          <a:noFill/>
        </p:spPr>
        <p:txBody>
          <a:bodyPr wrap="square" rtlCol="0">
            <a:spAutoFit/>
          </a:bodyPr>
          <a:lstStyle/>
          <a:p>
            <a:r>
              <a:rPr lang="en-GB" sz="4000" spc="90" dirty="0">
                <a:solidFill>
                  <a:srgbClr val="DF1A28"/>
                </a:solidFill>
              </a:rPr>
              <a:t>FACTORS IN SUCCESS</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083377"/>
            <a:ext cx="0" cy="3935588"/>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131" y="375012"/>
            <a:ext cx="1553446" cy="625925"/>
          </a:xfrm>
          <a:prstGeom prst="rect">
            <a:avLst/>
          </a:prstGeom>
        </p:spPr>
      </p:pic>
      <p:sp>
        <p:nvSpPr>
          <p:cNvPr id="7" name="TextBox 6">
            <a:extLst>
              <a:ext uri="{FF2B5EF4-FFF2-40B4-BE49-F238E27FC236}">
                <a16:creationId xmlns="" xmlns:a16="http://schemas.microsoft.com/office/drawing/2014/main" id="{11A655FC-9590-4F95-B62B-25953C7E6C96}"/>
              </a:ext>
            </a:extLst>
          </p:cNvPr>
          <p:cNvSpPr txBox="1"/>
          <p:nvPr/>
        </p:nvSpPr>
        <p:spPr>
          <a:xfrm>
            <a:off x="1205643" y="2063755"/>
            <a:ext cx="6037118" cy="553998"/>
          </a:xfrm>
          <a:prstGeom prst="rect">
            <a:avLst/>
          </a:prstGeom>
          <a:noFill/>
        </p:spPr>
        <p:txBody>
          <a:bodyPr wrap="square" rtlCol="0">
            <a:spAutoFit/>
          </a:bodyPr>
          <a:lstStyle/>
          <a:p>
            <a:r>
              <a:rPr lang="en-GB" sz="3000" spc="90" dirty="0">
                <a:solidFill>
                  <a:srgbClr val="DF1A28"/>
                </a:solidFill>
              </a:rPr>
              <a:t>Coalition building</a:t>
            </a:r>
          </a:p>
        </p:txBody>
      </p:sp>
      <p:sp>
        <p:nvSpPr>
          <p:cNvPr id="12" name="TextBox 11">
            <a:extLst>
              <a:ext uri="{FF2B5EF4-FFF2-40B4-BE49-F238E27FC236}">
                <a16:creationId xmlns="" xmlns:a16="http://schemas.microsoft.com/office/drawing/2014/main" id="{71D7BB36-D6B8-4F86-AC5F-2E60E52C55F8}"/>
              </a:ext>
            </a:extLst>
          </p:cNvPr>
          <p:cNvSpPr txBox="1"/>
          <p:nvPr/>
        </p:nvSpPr>
        <p:spPr>
          <a:xfrm>
            <a:off x="1205644" y="2648871"/>
            <a:ext cx="7412933" cy="3322769"/>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An effective Entitlement Working Group – made up of health and migrant charities, doctors and lawyers</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Support from Doctors and credible medical organisations, e.g. consultation submissions and actions from British HIV Association (BHIVA) and British Medical Association (BMA) etc</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Support within parliament e.g. MPs asking questions and engagement through All Party Parliamentary Group on HIV and AIDS and parliamentary committees</a:t>
            </a:r>
          </a:p>
        </p:txBody>
      </p:sp>
    </p:spTree>
    <p:extLst>
      <p:ext uri="{BB962C8B-B14F-4D97-AF65-F5344CB8AC3E}">
        <p14:creationId xmlns:p14="http://schemas.microsoft.com/office/powerpoint/2010/main" val="30999892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73196" y="323005"/>
            <a:ext cx="0" cy="71021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05643" y="373461"/>
            <a:ext cx="6037118" cy="707886"/>
          </a:xfrm>
          <a:prstGeom prst="rect">
            <a:avLst/>
          </a:prstGeom>
          <a:noFill/>
        </p:spPr>
        <p:txBody>
          <a:bodyPr wrap="square" rtlCol="0">
            <a:spAutoFit/>
          </a:bodyPr>
          <a:lstStyle/>
          <a:p>
            <a:r>
              <a:rPr lang="en-GB" sz="4000" spc="90" dirty="0">
                <a:solidFill>
                  <a:srgbClr val="DF1A28"/>
                </a:solidFill>
              </a:rPr>
              <a:t>FACTORS IN SUCCESS</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897185"/>
            <a:ext cx="0" cy="4096245"/>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761" y="414441"/>
            <a:ext cx="1553446" cy="625925"/>
          </a:xfrm>
          <a:prstGeom prst="rect">
            <a:avLst/>
          </a:prstGeom>
        </p:spPr>
      </p:pic>
      <p:sp>
        <p:nvSpPr>
          <p:cNvPr id="7" name="TextBox 6">
            <a:extLst>
              <a:ext uri="{FF2B5EF4-FFF2-40B4-BE49-F238E27FC236}">
                <a16:creationId xmlns="" xmlns:a16="http://schemas.microsoft.com/office/drawing/2014/main" id="{11A655FC-9590-4F95-B62B-25953C7E6C96}"/>
              </a:ext>
            </a:extLst>
          </p:cNvPr>
          <p:cNvSpPr txBox="1"/>
          <p:nvPr/>
        </p:nvSpPr>
        <p:spPr>
          <a:xfrm>
            <a:off x="1205643" y="1960713"/>
            <a:ext cx="6037118" cy="553998"/>
          </a:xfrm>
          <a:prstGeom prst="rect">
            <a:avLst/>
          </a:prstGeom>
          <a:noFill/>
        </p:spPr>
        <p:txBody>
          <a:bodyPr wrap="square" rtlCol="0">
            <a:spAutoFit/>
          </a:bodyPr>
          <a:lstStyle/>
          <a:p>
            <a:r>
              <a:rPr lang="en-GB" sz="3000" spc="90" dirty="0">
                <a:solidFill>
                  <a:srgbClr val="DF1A28"/>
                </a:solidFill>
              </a:rPr>
              <a:t>Strong policy arguments!</a:t>
            </a:r>
          </a:p>
        </p:txBody>
      </p:sp>
      <p:sp>
        <p:nvSpPr>
          <p:cNvPr id="9" name="TextBox 8">
            <a:extLst>
              <a:ext uri="{FF2B5EF4-FFF2-40B4-BE49-F238E27FC236}">
                <a16:creationId xmlns="" xmlns:a16="http://schemas.microsoft.com/office/drawing/2014/main" id="{7B3DBC73-AF2D-45B4-8F91-63EB772ADA14}"/>
              </a:ext>
            </a:extLst>
          </p:cNvPr>
          <p:cNvSpPr txBox="1"/>
          <p:nvPr/>
        </p:nvSpPr>
        <p:spPr>
          <a:xfrm>
            <a:off x="1205643" y="2514711"/>
            <a:ext cx="7611043" cy="3476657"/>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Public health - centrality of Treatment as Prevention to HIV response</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Public health - diagnosis of other infectious diseases, esp. TB... and now Ebola</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Costs of late diagnosis - onward transmission, morbidity and mortality</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Costs of administration of charges in primary care setting</a:t>
            </a:r>
          </a:p>
          <a:p>
            <a:pPr marL="467904" indent="-467904">
              <a:lnSpc>
                <a:spcPct val="120000"/>
              </a:lnSpc>
              <a:spcAft>
                <a:spcPts val="600"/>
              </a:spcAft>
              <a:buClr>
                <a:srgbClr val="DF1A28"/>
              </a:buClr>
              <a:buSzPct val="100000"/>
              <a:buFont typeface="Wingdings 2" panose="05020102010507070707" pitchFamily="18" charset="2"/>
              <a:buChar char=""/>
            </a:pPr>
            <a:r>
              <a:rPr lang="en-GB" sz="2100" dirty="0">
                <a:solidFill>
                  <a:srgbClr val="5A5A5A"/>
                </a:solidFill>
              </a:rPr>
              <a:t>Human rights and equality obligations</a:t>
            </a:r>
          </a:p>
        </p:txBody>
      </p:sp>
    </p:spTree>
    <p:extLst>
      <p:ext uri="{BB962C8B-B14F-4D97-AF65-F5344CB8AC3E}">
        <p14:creationId xmlns:p14="http://schemas.microsoft.com/office/powerpoint/2010/main" val="41490911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p:nvPr/>
        </p:nvCxnSpPr>
        <p:spPr>
          <a:xfrm>
            <a:off x="1021858" y="167763"/>
            <a:ext cx="0" cy="1764489"/>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26699" y="167763"/>
            <a:ext cx="6545702" cy="1754326"/>
          </a:xfrm>
          <a:prstGeom prst="rect">
            <a:avLst/>
          </a:prstGeom>
          <a:noFill/>
        </p:spPr>
        <p:txBody>
          <a:bodyPr wrap="square" rtlCol="0">
            <a:spAutoFit/>
          </a:bodyPr>
          <a:lstStyle/>
          <a:p>
            <a:r>
              <a:rPr lang="en-GB" sz="3600" spc="90" dirty="0">
                <a:solidFill>
                  <a:srgbClr val="DF1A28"/>
                </a:solidFill>
              </a:rPr>
              <a:t>EMERGING SUPPORT FOR MIGRANTS?</a:t>
            </a:r>
          </a:p>
          <a:p>
            <a:r>
              <a:rPr lang="en-GB" sz="3600" spc="90" dirty="0">
                <a:solidFill>
                  <a:srgbClr val="DF1A28"/>
                </a:solidFill>
              </a:rPr>
              <a:t>THE WINDRUSH SCANDAL</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817" y="524077"/>
            <a:ext cx="1553446" cy="625925"/>
          </a:xfrm>
          <a:prstGeom prst="rect">
            <a:avLst/>
          </a:prstGeom>
        </p:spPr>
      </p:pic>
      <p:pic>
        <p:nvPicPr>
          <p:cNvPr id="2" name="Picture 1">
            <a:extLst>
              <a:ext uri="{FF2B5EF4-FFF2-40B4-BE49-F238E27FC236}">
                <a16:creationId xmlns="" xmlns:a16="http://schemas.microsoft.com/office/drawing/2014/main" id="{6C6D557C-5A97-47D0-B6D2-C957BBD04975}"/>
              </a:ext>
            </a:extLst>
          </p:cNvPr>
          <p:cNvPicPr>
            <a:picLocks noChangeAspect="1"/>
          </p:cNvPicPr>
          <p:nvPr/>
        </p:nvPicPr>
        <p:blipFill>
          <a:blip r:embed="rId4"/>
          <a:stretch>
            <a:fillRect/>
          </a:stretch>
        </p:blipFill>
        <p:spPr>
          <a:xfrm>
            <a:off x="5711837" y="2164218"/>
            <a:ext cx="2328703" cy="2204408"/>
          </a:xfrm>
          <a:prstGeom prst="rect">
            <a:avLst/>
          </a:prstGeom>
        </p:spPr>
      </p:pic>
      <p:pic>
        <p:nvPicPr>
          <p:cNvPr id="3" name="Picture 2">
            <a:extLst>
              <a:ext uri="{FF2B5EF4-FFF2-40B4-BE49-F238E27FC236}">
                <a16:creationId xmlns="" xmlns:a16="http://schemas.microsoft.com/office/drawing/2014/main" id="{F0411C3C-D3B6-49E0-A74C-23D66FC82AC9}"/>
              </a:ext>
            </a:extLst>
          </p:cNvPr>
          <p:cNvPicPr>
            <a:picLocks noChangeAspect="1"/>
          </p:cNvPicPr>
          <p:nvPr/>
        </p:nvPicPr>
        <p:blipFill>
          <a:blip r:embed="rId5"/>
          <a:stretch>
            <a:fillRect/>
          </a:stretch>
        </p:blipFill>
        <p:spPr>
          <a:xfrm>
            <a:off x="2217556" y="2203229"/>
            <a:ext cx="2771603" cy="1783874"/>
          </a:xfrm>
          <a:prstGeom prst="rect">
            <a:avLst/>
          </a:prstGeom>
        </p:spPr>
      </p:pic>
      <p:pic>
        <p:nvPicPr>
          <p:cNvPr id="4" name="Picture 3">
            <a:extLst>
              <a:ext uri="{FF2B5EF4-FFF2-40B4-BE49-F238E27FC236}">
                <a16:creationId xmlns="" xmlns:a16="http://schemas.microsoft.com/office/drawing/2014/main" id="{B40172EB-5099-40AA-91FB-8208366AE964}"/>
              </a:ext>
            </a:extLst>
          </p:cNvPr>
          <p:cNvPicPr>
            <a:picLocks noChangeAspect="1"/>
          </p:cNvPicPr>
          <p:nvPr/>
        </p:nvPicPr>
        <p:blipFill>
          <a:blip r:embed="rId6"/>
          <a:stretch>
            <a:fillRect/>
          </a:stretch>
        </p:blipFill>
        <p:spPr>
          <a:xfrm>
            <a:off x="4073406" y="4610755"/>
            <a:ext cx="4565073" cy="1799658"/>
          </a:xfrm>
          <a:prstGeom prst="rect">
            <a:avLst/>
          </a:prstGeom>
        </p:spPr>
      </p:pic>
      <p:pic>
        <p:nvPicPr>
          <p:cNvPr id="5" name="Picture 4">
            <a:extLst>
              <a:ext uri="{FF2B5EF4-FFF2-40B4-BE49-F238E27FC236}">
                <a16:creationId xmlns="" xmlns:a16="http://schemas.microsoft.com/office/drawing/2014/main" id="{97E1E855-02DC-4996-A9CA-D8D84F563110}"/>
              </a:ext>
            </a:extLst>
          </p:cNvPr>
          <p:cNvPicPr>
            <a:picLocks noChangeAspect="1"/>
          </p:cNvPicPr>
          <p:nvPr/>
        </p:nvPicPr>
        <p:blipFill>
          <a:blip r:embed="rId7"/>
          <a:stretch>
            <a:fillRect/>
          </a:stretch>
        </p:blipFill>
        <p:spPr>
          <a:xfrm>
            <a:off x="1537332" y="4406931"/>
            <a:ext cx="2233006" cy="2011436"/>
          </a:xfrm>
          <a:prstGeom prst="rect">
            <a:avLst/>
          </a:prstGeom>
        </p:spPr>
      </p:pic>
      <p:cxnSp>
        <p:nvCxnSpPr>
          <p:cNvPr id="9" name="Straight Connector 8">
            <a:extLst>
              <a:ext uri="{FF2B5EF4-FFF2-40B4-BE49-F238E27FC236}">
                <a16:creationId xmlns="" xmlns:a16="http://schemas.microsoft.com/office/drawing/2014/main" id="{44259CB8-B512-459A-9188-2B2DC55EA498}"/>
              </a:ext>
            </a:extLst>
          </p:cNvPr>
          <p:cNvCxnSpPr>
            <a:cxnSpLocks/>
          </p:cNvCxnSpPr>
          <p:nvPr/>
        </p:nvCxnSpPr>
        <p:spPr>
          <a:xfrm>
            <a:off x="1021858" y="2164218"/>
            <a:ext cx="0" cy="4096245"/>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06817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p:nvPr/>
        </p:nvCxnSpPr>
        <p:spPr>
          <a:xfrm>
            <a:off x="988403" y="349870"/>
            <a:ext cx="0" cy="1095608"/>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26130" y="497418"/>
            <a:ext cx="6037118" cy="707886"/>
          </a:xfrm>
          <a:prstGeom prst="rect">
            <a:avLst/>
          </a:prstGeom>
          <a:noFill/>
        </p:spPr>
        <p:txBody>
          <a:bodyPr wrap="square" rtlCol="0">
            <a:spAutoFit/>
          </a:bodyPr>
          <a:lstStyle/>
          <a:p>
            <a:r>
              <a:rPr lang="en-GB" sz="4000" spc="90" dirty="0">
                <a:solidFill>
                  <a:srgbClr val="DF1A28"/>
                </a:solidFill>
              </a:rPr>
              <a:t>CONCLUSIONS</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974786"/>
            <a:ext cx="0" cy="428897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226130" y="2060567"/>
            <a:ext cx="7412933" cy="4117409"/>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300" dirty="0">
                <a:solidFill>
                  <a:srgbClr val="5A5A5A"/>
                </a:solidFill>
              </a:rPr>
              <a:t>Policy success is often about stopping bad things happening, maintaining the status quo</a:t>
            </a:r>
          </a:p>
          <a:p>
            <a:pPr marL="467904" indent="-467904">
              <a:lnSpc>
                <a:spcPct val="120000"/>
              </a:lnSpc>
              <a:spcAft>
                <a:spcPts val="600"/>
              </a:spcAft>
              <a:buClr>
                <a:srgbClr val="DF1A28"/>
              </a:buClr>
              <a:buSzPct val="100000"/>
              <a:buFont typeface="Wingdings 2" panose="05020102010507070707" pitchFamily="18" charset="2"/>
              <a:buChar char=""/>
            </a:pPr>
            <a:r>
              <a:rPr lang="en-GB" sz="2300" dirty="0">
                <a:solidFill>
                  <a:srgbClr val="5A5A5A"/>
                </a:solidFill>
              </a:rPr>
              <a:t>Success to date should not result in complacency – there will be further attempts, depending on political climate</a:t>
            </a:r>
          </a:p>
          <a:p>
            <a:pPr marL="467904" indent="-467904">
              <a:lnSpc>
                <a:spcPct val="120000"/>
              </a:lnSpc>
              <a:spcAft>
                <a:spcPts val="600"/>
              </a:spcAft>
              <a:buClr>
                <a:srgbClr val="DF1A28"/>
              </a:buClr>
              <a:buSzPct val="100000"/>
              <a:buFont typeface="Wingdings 2" panose="05020102010507070707" pitchFamily="18" charset="2"/>
              <a:buChar char=""/>
            </a:pPr>
            <a:r>
              <a:rPr lang="en-GB" sz="2300" dirty="0">
                <a:solidFill>
                  <a:srgbClr val="5A5A5A"/>
                </a:solidFill>
              </a:rPr>
              <a:t>We need to be proactive in developing case against charging in primary care, capitalise on Windrush scandal, argue against collection of chargeability status by GPs</a:t>
            </a:r>
          </a:p>
          <a:p>
            <a:pPr marL="467904" indent="-467904">
              <a:lnSpc>
                <a:spcPct val="120000"/>
              </a:lnSpc>
              <a:spcAft>
                <a:spcPts val="600"/>
              </a:spcAft>
              <a:buClr>
                <a:srgbClr val="DF1A28"/>
              </a:buClr>
              <a:buSzPct val="100000"/>
              <a:buFont typeface="Wingdings 2" panose="05020102010507070707" pitchFamily="18" charset="2"/>
              <a:buChar char=""/>
            </a:pPr>
            <a:r>
              <a:rPr lang="en-GB" sz="2300" dirty="0">
                <a:solidFill>
                  <a:srgbClr val="5A5A5A"/>
                </a:solidFill>
              </a:rPr>
              <a:t>Can other countries with harsher rules ‘level up’ to UK practice?</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48" y="558049"/>
            <a:ext cx="1553446" cy="625925"/>
          </a:xfrm>
          <a:prstGeom prst="rect">
            <a:avLst/>
          </a:prstGeom>
        </p:spPr>
      </p:pic>
    </p:spTree>
    <p:extLst>
      <p:ext uri="{BB962C8B-B14F-4D97-AF65-F5344CB8AC3E}">
        <p14:creationId xmlns:p14="http://schemas.microsoft.com/office/powerpoint/2010/main" val="12440051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249744"/>
            <a:ext cx="0" cy="1229657"/>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26130" y="202854"/>
            <a:ext cx="6081470" cy="1323439"/>
          </a:xfrm>
          <a:prstGeom prst="rect">
            <a:avLst/>
          </a:prstGeom>
          <a:noFill/>
        </p:spPr>
        <p:txBody>
          <a:bodyPr wrap="square" rtlCol="0">
            <a:spAutoFit/>
          </a:bodyPr>
          <a:lstStyle/>
          <a:p>
            <a:r>
              <a:rPr lang="en-GB" sz="4000" spc="90" dirty="0">
                <a:solidFill>
                  <a:srgbClr val="DF1A28"/>
                </a:solidFill>
              </a:rPr>
              <a:t>DECLARATION OF INTERESTS</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508088"/>
            <a:ext cx="0" cy="3222368"/>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226130" y="2508088"/>
            <a:ext cx="7293446" cy="3228576"/>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NAT (National AIDS Trust) has received funding in the last 12 months from Gilead, Janssen, MSD, Mundi Pharma and ViiV.</a:t>
            </a:r>
          </a:p>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Yusef Azad sits in a personal capacity as a patient and public voice representative on NHS England’s Programme of Care Board for Blood and Infection.</a:t>
            </a:r>
          </a:p>
          <a:p>
            <a:pPr marL="467904" indent="-467904">
              <a:spcAft>
                <a:spcPts val="450"/>
              </a:spcAft>
              <a:buClr>
                <a:srgbClr val="DF1A28"/>
              </a:buClr>
              <a:buSzPct val="100000"/>
              <a:buFont typeface="Wingdings 2" panose="05020102010507070707" pitchFamily="18" charset="2"/>
              <a:buChar char=""/>
            </a:pPr>
            <a:endParaRPr lang="en-GB" sz="2100" dirty="0">
              <a:solidFill>
                <a:srgbClr val="5A5A5A"/>
              </a:solidFill>
            </a:endParaRP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48" y="432106"/>
            <a:ext cx="1553446" cy="625925"/>
          </a:xfrm>
          <a:prstGeom prst="rect">
            <a:avLst/>
          </a:prstGeom>
        </p:spPr>
      </p:pic>
    </p:spTree>
    <p:extLst>
      <p:ext uri="{BB962C8B-B14F-4D97-AF65-F5344CB8AC3E}">
        <p14:creationId xmlns:p14="http://schemas.microsoft.com/office/powerpoint/2010/main" val="26030271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p:nvPr/>
        </p:nvCxnSpPr>
        <p:spPr>
          <a:xfrm>
            <a:off x="988403" y="392275"/>
            <a:ext cx="0" cy="1095608"/>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226130" y="628455"/>
            <a:ext cx="6037118" cy="707886"/>
          </a:xfrm>
          <a:prstGeom prst="rect">
            <a:avLst/>
          </a:prstGeom>
          <a:noFill/>
        </p:spPr>
        <p:txBody>
          <a:bodyPr wrap="square" rtlCol="0">
            <a:spAutoFit/>
          </a:bodyPr>
          <a:lstStyle/>
          <a:p>
            <a:r>
              <a:rPr lang="en-GB" sz="4000" spc="90" dirty="0">
                <a:solidFill>
                  <a:srgbClr val="DF1A28"/>
                </a:solidFill>
              </a:rPr>
              <a:t>THANK YOU</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508088"/>
            <a:ext cx="0" cy="3222368"/>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226130" y="2987593"/>
            <a:ext cx="7466564" cy="1984646"/>
          </a:xfrm>
          <a:prstGeom prst="rect">
            <a:avLst/>
          </a:prstGeom>
          <a:noFill/>
        </p:spPr>
        <p:txBody>
          <a:bodyPr wrap="square" rtlCol="0">
            <a:spAutoFit/>
          </a:bodyPr>
          <a:lstStyle/>
          <a:p>
            <a:pPr>
              <a:spcAft>
                <a:spcPts val="450"/>
              </a:spcAft>
              <a:buClr>
                <a:srgbClr val="DF1A28"/>
              </a:buClr>
              <a:buSzPct val="100000"/>
            </a:pPr>
            <a:r>
              <a:rPr lang="en-GB" sz="3200" dirty="0">
                <a:solidFill>
                  <a:srgbClr val="DF1A28"/>
                </a:solidFill>
              </a:rPr>
              <a:t>For more information:</a:t>
            </a:r>
          </a:p>
          <a:p>
            <a:pPr marL="457200" indent="-457200">
              <a:lnSpc>
                <a:spcPct val="120000"/>
              </a:lnSpc>
              <a:spcAft>
                <a:spcPts val="1200"/>
              </a:spcAft>
              <a:buClr>
                <a:srgbClr val="DF1A28"/>
              </a:buClr>
              <a:buSzPct val="100000"/>
              <a:buFont typeface="Arial" panose="020B0604020202020204" pitchFamily="34" charset="0"/>
              <a:buChar char="•"/>
            </a:pPr>
            <a:r>
              <a:rPr lang="en-GB" sz="3200" dirty="0">
                <a:solidFill>
                  <a:srgbClr val="5A5A5A"/>
                </a:solidFill>
                <a:hlinkClick r:id="rId3"/>
              </a:rPr>
              <a:t>www.nat.org.uk</a:t>
            </a:r>
            <a:r>
              <a:rPr lang="en-GB" sz="3200" dirty="0">
                <a:solidFill>
                  <a:srgbClr val="5A5A5A"/>
                </a:solidFill>
              </a:rPr>
              <a:t> </a:t>
            </a:r>
            <a:endParaRPr lang="en-GB" sz="3200" dirty="0">
              <a:solidFill>
                <a:srgbClr val="5A5A5A"/>
              </a:solidFill>
              <a:hlinkClick r:id="rId4"/>
            </a:endParaRPr>
          </a:p>
          <a:p>
            <a:pPr marL="457200" indent="-457200">
              <a:lnSpc>
                <a:spcPct val="120000"/>
              </a:lnSpc>
              <a:spcAft>
                <a:spcPts val="1200"/>
              </a:spcAft>
              <a:buClr>
                <a:srgbClr val="DF1A28"/>
              </a:buClr>
              <a:buSzPct val="100000"/>
              <a:buFont typeface="Arial" panose="020B0604020202020204" pitchFamily="34" charset="0"/>
              <a:buChar char="•"/>
            </a:pPr>
            <a:r>
              <a:rPr lang="en-GB" sz="3200" dirty="0">
                <a:solidFill>
                  <a:srgbClr val="5A5A5A"/>
                </a:solidFill>
                <a:hlinkClick r:id="rId4"/>
              </a:rPr>
              <a:t>yusef.azad@nat.org.uk</a:t>
            </a:r>
            <a:r>
              <a:rPr lang="en-GB" sz="3200" dirty="0">
                <a:solidFill>
                  <a:srgbClr val="5A5A5A"/>
                </a:solidFill>
              </a:rPr>
              <a:t> </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998" y="669435"/>
            <a:ext cx="1553446" cy="625925"/>
          </a:xfrm>
          <a:prstGeom prst="rect">
            <a:avLst/>
          </a:prstGeom>
        </p:spPr>
      </p:pic>
    </p:spTree>
    <p:extLst>
      <p:ext uri="{BB962C8B-B14F-4D97-AF65-F5344CB8AC3E}">
        <p14:creationId xmlns:p14="http://schemas.microsoft.com/office/powerpoint/2010/main" val="16299999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552240"/>
            <a:ext cx="0" cy="76352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107267" y="546409"/>
            <a:ext cx="6037118" cy="769441"/>
          </a:xfrm>
          <a:prstGeom prst="rect">
            <a:avLst/>
          </a:prstGeom>
          <a:noFill/>
        </p:spPr>
        <p:txBody>
          <a:bodyPr wrap="square" rtlCol="0">
            <a:spAutoFit/>
          </a:bodyPr>
          <a:lstStyle/>
          <a:p>
            <a:r>
              <a:rPr lang="en-GB" sz="4400" spc="90" dirty="0">
                <a:solidFill>
                  <a:srgbClr val="DF1A28"/>
                </a:solidFill>
              </a:rPr>
              <a:t>OVERVIEW</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169739"/>
            <a:ext cx="0" cy="3899066"/>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422212" y="2305858"/>
            <a:ext cx="7293446" cy="2603790"/>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400" dirty="0" smtClean="0">
                <a:solidFill>
                  <a:srgbClr val="5A5A5A"/>
                </a:solidFill>
              </a:rPr>
              <a:t>Background on </a:t>
            </a:r>
            <a:r>
              <a:rPr lang="en-GB" sz="2400" dirty="0" smtClean="0">
                <a:solidFill>
                  <a:srgbClr val="5A5A5A"/>
                </a:solidFill>
              </a:rPr>
              <a:t>migrants </a:t>
            </a:r>
            <a:r>
              <a:rPr lang="en-GB" sz="2400" dirty="0">
                <a:solidFill>
                  <a:srgbClr val="5A5A5A"/>
                </a:solidFill>
              </a:rPr>
              <a:t>and HIV in </a:t>
            </a:r>
            <a:r>
              <a:rPr lang="en-GB" sz="2400" dirty="0" smtClean="0">
                <a:solidFill>
                  <a:srgbClr val="5A5A5A"/>
                </a:solidFill>
              </a:rPr>
              <a:t>UK</a:t>
            </a:r>
            <a:endParaRPr lang="en-GB" sz="2400" dirty="0">
              <a:solidFill>
                <a:srgbClr val="5A5A5A"/>
              </a:solidFill>
            </a:endParaRPr>
          </a:p>
          <a:p>
            <a:pPr marL="467904" indent="-467904">
              <a:lnSpc>
                <a:spcPct val="120000"/>
              </a:lnSpc>
              <a:spcAft>
                <a:spcPts val="600"/>
              </a:spcAft>
              <a:buClr>
                <a:srgbClr val="DF1A28"/>
              </a:buClr>
              <a:buSzPct val="100000"/>
              <a:buFont typeface="Wingdings 2" panose="05020102010507070707" pitchFamily="18" charset="2"/>
              <a:buChar char=""/>
            </a:pPr>
            <a:r>
              <a:rPr lang="en-GB" sz="2400" dirty="0" smtClean="0">
                <a:solidFill>
                  <a:srgbClr val="5A5A5A"/>
                </a:solidFill>
              </a:rPr>
              <a:t>Background on the NHS and charging</a:t>
            </a:r>
            <a:endParaRPr lang="en-GB" sz="2400" dirty="0">
              <a:solidFill>
                <a:srgbClr val="5A5A5A"/>
              </a:solidFill>
            </a:endParaRPr>
          </a:p>
          <a:p>
            <a:pPr marL="467904" indent="-467904">
              <a:lnSpc>
                <a:spcPct val="120000"/>
              </a:lnSpc>
              <a:spcAft>
                <a:spcPts val="600"/>
              </a:spcAft>
              <a:buClr>
                <a:srgbClr val="DF1A28"/>
              </a:buClr>
              <a:buSzPct val="100000"/>
              <a:buFont typeface="Wingdings 2" panose="05020102010507070707" pitchFamily="18" charset="2"/>
              <a:buChar char=""/>
            </a:pPr>
            <a:r>
              <a:rPr lang="en-GB" sz="2400" dirty="0" smtClean="0">
                <a:solidFill>
                  <a:srgbClr val="5A5A5A"/>
                </a:solidFill>
              </a:rPr>
              <a:t>The 2015 consultation on charging in primary care</a:t>
            </a:r>
            <a:endParaRPr lang="en-GB" sz="2400" dirty="0">
              <a:solidFill>
                <a:srgbClr val="5A5A5A"/>
              </a:solidFill>
            </a:endParaRPr>
          </a:p>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Factors in </a:t>
            </a:r>
            <a:r>
              <a:rPr lang="en-GB" sz="2400" dirty="0" smtClean="0">
                <a:solidFill>
                  <a:srgbClr val="5A5A5A"/>
                </a:solidFill>
              </a:rPr>
              <a:t>successful resistance</a:t>
            </a:r>
            <a:endParaRPr lang="en-GB" sz="2400" dirty="0">
              <a:solidFill>
                <a:srgbClr val="5A5A5A"/>
              </a:solidFill>
            </a:endParaRPr>
          </a:p>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Conclusions</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248" y="689925"/>
            <a:ext cx="1553446" cy="625925"/>
          </a:xfrm>
          <a:prstGeom prst="rect">
            <a:avLst/>
          </a:prstGeom>
        </p:spPr>
      </p:pic>
    </p:spTree>
    <p:extLst>
      <p:ext uri="{BB962C8B-B14F-4D97-AF65-F5344CB8AC3E}">
        <p14:creationId xmlns:p14="http://schemas.microsoft.com/office/powerpoint/2010/main" val="14792002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80276" y="807129"/>
            <a:ext cx="5778642" cy="947688"/>
          </a:xfrm>
          <a:prstGeom prst="rect">
            <a:avLst/>
          </a:prstGeom>
        </p:spPr>
        <p:txBody>
          <a:bodyPr vert="horz" lIns="0" tIns="0" rIns="0" bIns="0" rtlCol="0" anchor="t" anchorCtr="0">
            <a:no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lgn="ctr"/>
            <a:r>
              <a:rPr lang="en-GB" sz="2100" dirty="0"/>
              <a:t>Proportion of people newly diagnosed with HIV by </a:t>
            </a:r>
            <a:br>
              <a:rPr lang="en-GB" sz="2100" dirty="0"/>
            </a:br>
            <a:r>
              <a:rPr lang="en-GB" sz="2100" dirty="0"/>
              <a:t>world region of birth: United Kingdom, 2007 to 2016</a:t>
            </a:r>
          </a:p>
        </p:txBody>
      </p:sp>
      <p:sp>
        <p:nvSpPr>
          <p:cNvPr id="7" name="TextBox 6"/>
          <p:cNvSpPr txBox="1"/>
          <p:nvPr/>
        </p:nvSpPr>
        <p:spPr>
          <a:xfrm>
            <a:off x="1260877" y="6031694"/>
            <a:ext cx="5454606" cy="246221"/>
          </a:xfrm>
          <a:prstGeom prst="rect">
            <a:avLst/>
          </a:prstGeom>
          <a:noFill/>
        </p:spPr>
        <p:txBody>
          <a:bodyPr wrap="square" rtlCol="0">
            <a:spAutoFit/>
          </a:bodyPr>
          <a:lstStyle/>
          <a:p>
            <a:r>
              <a:rPr lang="en-GB" sz="1000" dirty="0"/>
              <a:t>Excludes people with missing country of birth information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31" y="1754817"/>
            <a:ext cx="7235688" cy="427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PH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61" y="350369"/>
            <a:ext cx="1363454" cy="848323"/>
          </a:xfrm>
          <a:prstGeom prst="rect">
            <a:avLst/>
          </a:prstGeom>
        </p:spPr>
      </p:pic>
    </p:spTree>
    <p:extLst>
      <p:ext uri="{BB962C8B-B14F-4D97-AF65-F5344CB8AC3E}">
        <p14:creationId xmlns:p14="http://schemas.microsoft.com/office/powerpoint/2010/main" val="3026190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015" y="1223036"/>
            <a:ext cx="6923937" cy="1098439"/>
          </a:xfrm>
        </p:spPr>
        <p:txBody>
          <a:bodyPr>
            <a:noAutofit/>
          </a:bodyPr>
          <a:lstStyle/>
          <a:p>
            <a:pPr lvl="0"/>
            <a:r>
              <a:rPr lang="en-GB" sz="2100" spc="-113" dirty="0">
                <a:solidFill>
                  <a:srgbClr val="00AE9E"/>
                </a:solidFill>
                <a:latin typeface="Arial" pitchFamily="34" charset="0"/>
                <a:ea typeface="+mn-ea"/>
                <a:cs typeface="+mn-cs"/>
              </a:rPr>
              <a:t>Estimated proportion of gay/bisexual men who probably acquired HIV in the UK, by country of birth: diagnosed between 2012-2016</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61" y="2450939"/>
            <a:ext cx="7426227" cy="39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PH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61" y="473601"/>
            <a:ext cx="1363454" cy="848323"/>
          </a:xfrm>
          <a:prstGeom prst="rect">
            <a:avLst/>
          </a:prstGeom>
        </p:spPr>
      </p:pic>
    </p:spTree>
    <p:extLst>
      <p:ext uri="{BB962C8B-B14F-4D97-AF65-F5344CB8AC3E}">
        <p14:creationId xmlns:p14="http://schemas.microsoft.com/office/powerpoint/2010/main" val="10986959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472639"/>
            <a:ext cx="0" cy="694109"/>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988403" y="540823"/>
            <a:ext cx="6037118" cy="646331"/>
          </a:xfrm>
          <a:prstGeom prst="rect">
            <a:avLst/>
          </a:prstGeom>
          <a:noFill/>
        </p:spPr>
        <p:txBody>
          <a:bodyPr wrap="square" rtlCol="0">
            <a:spAutoFit/>
          </a:bodyPr>
          <a:lstStyle/>
          <a:p>
            <a:r>
              <a:rPr lang="en-GB" sz="3600" spc="90" dirty="0">
                <a:solidFill>
                  <a:srgbClr val="DF1A28"/>
                </a:solidFill>
              </a:rPr>
              <a:t>THE NHS AND PRIMARY CARE</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760337"/>
            <a:ext cx="0" cy="471787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185160" y="1756477"/>
            <a:ext cx="7374383" cy="4725589"/>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400" b="1" dirty="0">
                <a:solidFill>
                  <a:srgbClr val="5A5A5A"/>
                </a:solidFill>
              </a:rPr>
              <a:t>NHS (National Health Service): </a:t>
            </a:r>
            <a:r>
              <a:rPr lang="en-GB" sz="2400" dirty="0">
                <a:solidFill>
                  <a:srgbClr val="5A5A5A"/>
                </a:solidFill>
              </a:rPr>
              <a:t>funded by general taxation and provides healthcare free at point of delivery</a:t>
            </a:r>
          </a:p>
          <a:p>
            <a:pPr marL="467904" indent="-467904">
              <a:lnSpc>
                <a:spcPct val="120000"/>
              </a:lnSpc>
              <a:spcAft>
                <a:spcPts val="600"/>
              </a:spcAft>
              <a:buClr>
                <a:srgbClr val="DF1A28"/>
              </a:buClr>
              <a:buSzPct val="100000"/>
              <a:buFont typeface="Wingdings 2" panose="05020102010507070707" pitchFamily="18" charset="2"/>
              <a:buChar char=""/>
            </a:pPr>
            <a:r>
              <a:rPr lang="en-GB" sz="2400" dirty="0">
                <a:solidFill>
                  <a:srgbClr val="5A5A5A"/>
                </a:solidFill>
              </a:rPr>
              <a:t>Separately organised NHS systems in the four nations comprising the UK</a:t>
            </a:r>
          </a:p>
          <a:p>
            <a:pPr marL="467904" indent="-467904">
              <a:lnSpc>
                <a:spcPct val="120000"/>
              </a:lnSpc>
              <a:spcAft>
                <a:spcPts val="600"/>
              </a:spcAft>
              <a:buClr>
                <a:srgbClr val="DF1A28"/>
              </a:buClr>
              <a:buSzPct val="100000"/>
              <a:buFont typeface="Wingdings 2" panose="05020102010507070707" pitchFamily="18" charset="2"/>
              <a:buChar char=""/>
            </a:pPr>
            <a:r>
              <a:rPr lang="en-GB" sz="2400" b="1" dirty="0">
                <a:solidFill>
                  <a:srgbClr val="5A5A5A"/>
                </a:solidFill>
              </a:rPr>
              <a:t>General Practice (part of primary care): </a:t>
            </a:r>
            <a:r>
              <a:rPr lang="en-GB" sz="2400" dirty="0" smtClean="0">
                <a:solidFill>
                  <a:srgbClr val="5A5A5A"/>
                </a:solidFill>
              </a:rPr>
              <a:t>vast majority of NHS </a:t>
            </a:r>
            <a:r>
              <a:rPr lang="en-GB" sz="2400" dirty="0">
                <a:solidFill>
                  <a:srgbClr val="5A5A5A"/>
                </a:solidFill>
              </a:rPr>
              <a:t>consultations </a:t>
            </a:r>
            <a:r>
              <a:rPr lang="en-GB" sz="2400" dirty="0" smtClean="0">
                <a:solidFill>
                  <a:srgbClr val="5A5A5A"/>
                </a:solidFill>
              </a:rPr>
              <a:t>(c. 340 </a:t>
            </a:r>
            <a:r>
              <a:rPr lang="en-GB" sz="2400" dirty="0">
                <a:solidFill>
                  <a:srgbClr val="5A5A5A"/>
                </a:solidFill>
              </a:rPr>
              <a:t>million each year). It is the gatekeeper for most hospital care</a:t>
            </a:r>
          </a:p>
          <a:p>
            <a:pPr marL="467904" indent="-467904">
              <a:lnSpc>
                <a:spcPct val="120000"/>
              </a:lnSpc>
              <a:spcAft>
                <a:spcPts val="600"/>
              </a:spcAft>
              <a:buClr>
                <a:srgbClr val="DF1A28"/>
              </a:buClr>
              <a:buSzPct val="100000"/>
              <a:buFont typeface="Wingdings 2" panose="05020102010507070707" pitchFamily="18" charset="2"/>
              <a:buChar char=""/>
            </a:pPr>
            <a:r>
              <a:rPr lang="en-GB" sz="2400" b="1" dirty="0">
                <a:solidFill>
                  <a:srgbClr val="5A5A5A"/>
                </a:solidFill>
              </a:rPr>
              <a:t>Primary care also includes:</a:t>
            </a:r>
            <a:r>
              <a:rPr lang="en-GB" sz="2400" dirty="0">
                <a:solidFill>
                  <a:srgbClr val="5A5A5A"/>
                </a:solidFill>
              </a:rPr>
              <a:t> NHS prescriptions, dental care and ophthalmic services</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278" y="540823"/>
            <a:ext cx="1553446" cy="625925"/>
          </a:xfrm>
          <a:prstGeom prst="rect">
            <a:avLst/>
          </a:prstGeom>
        </p:spPr>
      </p:pic>
    </p:spTree>
    <p:extLst>
      <p:ext uri="{BB962C8B-B14F-4D97-AF65-F5344CB8AC3E}">
        <p14:creationId xmlns:p14="http://schemas.microsoft.com/office/powerpoint/2010/main" val="8253771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295163"/>
            <a:ext cx="0" cy="115403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185160" y="295163"/>
            <a:ext cx="5990154" cy="1200329"/>
          </a:xfrm>
          <a:prstGeom prst="rect">
            <a:avLst/>
          </a:prstGeom>
          <a:noFill/>
        </p:spPr>
        <p:txBody>
          <a:bodyPr wrap="square" rtlCol="0">
            <a:spAutoFit/>
          </a:bodyPr>
          <a:lstStyle/>
          <a:p>
            <a:r>
              <a:rPr lang="en-GB" sz="3600" spc="90" dirty="0">
                <a:solidFill>
                  <a:srgbClr val="DF1A28"/>
                </a:solidFill>
              </a:rPr>
              <a:t>CHARGING FOR NHS SECONDARY CARE</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2169739"/>
            <a:ext cx="0" cy="3899066"/>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185160" y="2203683"/>
            <a:ext cx="7341281" cy="3831177"/>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800" b="1" dirty="0">
                <a:solidFill>
                  <a:srgbClr val="5A5A5A"/>
                </a:solidFill>
              </a:rPr>
              <a:t>Most secondary care is </a:t>
            </a:r>
            <a:r>
              <a:rPr lang="en-GB" sz="2800" b="1" u="sng" dirty="0">
                <a:solidFill>
                  <a:srgbClr val="5A5A5A"/>
                </a:solidFill>
              </a:rPr>
              <a:t>not free </a:t>
            </a:r>
            <a:r>
              <a:rPr lang="en-GB" sz="2800" b="1" dirty="0">
                <a:solidFill>
                  <a:srgbClr val="5A5A5A"/>
                </a:solidFill>
              </a:rPr>
              <a:t>for: </a:t>
            </a:r>
            <a:r>
              <a:rPr lang="en-GB" sz="2800" dirty="0">
                <a:solidFill>
                  <a:srgbClr val="5A5A5A"/>
                </a:solidFill>
              </a:rPr>
              <a:t>visa overstayers, refused asylum seekers, unlawful entrants and UK expatriates</a:t>
            </a:r>
          </a:p>
          <a:p>
            <a:pPr marL="467904" indent="-467904">
              <a:lnSpc>
                <a:spcPct val="120000"/>
              </a:lnSpc>
              <a:spcAft>
                <a:spcPts val="600"/>
              </a:spcAft>
              <a:buClr>
                <a:srgbClr val="DF1A28"/>
              </a:buClr>
              <a:buSzPct val="100000"/>
              <a:buFont typeface="Wingdings 2" panose="05020102010507070707" pitchFamily="18" charset="2"/>
              <a:buChar char=""/>
            </a:pPr>
            <a:r>
              <a:rPr lang="en-GB" sz="2800" b="1" dirty="0">
                <a:solidFill>
                  <a:srgbClr val="5A5A5A"/>
                </a:solidFill>
              </a:rPr>
              <a:t>Exceptions: </a:t>
            </a:r>
            <a:r>
              <a:rPr lang="en-GB" sz="2800" dirty="0">
                <a:solidFill>
                  <a:srgbClr val="5A5A5A"/>
                </a:solidFill>
              </a:rPr>
              <a:t>‘emergency care’ and infectious diseases (incl. HIV treatment) are free for all</a:t>
            </a:r>
          </a:p>
          <a:p>
            <a:pPr marL="467904" indent="-467904">
              <a:lnSpc>
                <a:spcPct val="120000"/>
              </a:lnSpc>
              <a:spcAft>
                <a:spcPts val="600"/>
              </a:spcAft>
              <a:buClr>
                <a:srgbClr val="DF1A28"/>
              </a:buClr>
              <a:buSzPct val="100000"/>
              <a:buFont typeface="Wingdings 2" panose="05020102010507070707" pitchFamily="18" charset="2"/>
              <a:buChar char=""/>
            </a:pPr>
            <a:r>
              <a:rPr lang="en-GB" sz="2800" b="1" dirty="0">
                <a:solidFill>
                  <a:srgbClr val="5A5A5A"/>
                </a:solidFill>
              </a:rPr>
              <a:t>Primary care remains </a:t>
            </a:r>
            <a:r>
              <a:rPr lang="en-GB" sz="2800" b="1" u="sng" dirty="0">
                <a:solidFill>
                  <a:srgbClr val="5A5A5A"/>
                </a:solidFill>
              </a:rPr>
              <a:t>free for all</a:t>
            </a:r>
            <a:r>
              <a:rPr lang="en-GB" sz="2800" b="1" dirty="0">
                <a:solidFill>
                  <a:srgbClr val="5A5A5A"/>
                </a:solidFill>
              </a:rPr>
              <a:t> </a:t>
            </a:r>
            <a:r>
              <a:rPr lang="en-GB" sz="2800" dirty="0">
                <a:solidFill>
                  <a:srgbClr val="5A5A5A"/>
                </a:solidFill>
              </a:rPr>
              <a:t>irrespective of residency status</a:t>
            </a: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314" y="559217"/>
            <a:ext cx="1553446" cy="625925"/>
          </a:xfrm>
          <a:prstGeom prst="rect">
            <a:avLst/>
          </a:prstGeom>
        </p:spPr>
      </p:pic>
    </p:spTree>
    <p:extLst>
      <p:ext uri="{BB962C8B-B14F-4D97-AF65-F5344CB8AC3E}">
        <p14:creationId xmlns:p14="http://schemas.microsoft.com/office/powerpoint/2010/main" val="58813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368625"/>
            <a:ext cx="0" cy="890284"/>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185161" y="212412"/>
            <a:ext cx="7079788" cy="1200329"/>
          </a:xfrm>
          <a:prstGeom prst="rect">
            <a:avLst/>
          </a:prstGeom>
          <a:noFill/>
        </p:spPr>
        <p:txBody>
          <a:bodyPr wrap="square" rtlCol="0">
            <a:spAutoFit/>
          </a:bodyPr>
          <a:lstStyle/>
          <a:p>
            <a:r>
              <a:rPr lang="en-GB" sz="3600" spc="90" dirty="0">
                <a:solidFill>
                  <a:srgbClr val="DF1A28"/>
                </a:solidFill>
              </a:rPr>
              <a:t>REPEATED ATTEMPTS TO </a:t>
            </a:r>
          </a:p>
          <a:p>
            <a:r>
              <a:rPr lang="en-GB" sz="3600" spc="90" dirty="0">
                <a:solidFill>
                  <a:srgbClr val="DF1A28"/>
                </a:solidFill>
              </a:rPr>
              <a:t>CHARGE IN PRIMARY CARE</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748798"/>
            <a:ext cx="0" cy="449428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 xmlns:a16="http://schemas.microsoft.com/office/drawing/2014/main" id="{944AFD30-8187-4351-ACD0-4195E0ED2DDE}"/>
              </a:ext>
            </a:extLst>
          </p:cNvPr>
          <p:cNvSpPr txBox="1"/>
          <p:nvPr/>
        </p:nvSpPr>
        <p:spPr>
          <a:xfrm>
            <a:off x="1185161" y="1953083"/>
            <a:ext cx="7522423" cy="4388381"/>
          </a:xfrm>
          <a:prstGeom prst="rect">
            <a:avLst/>
          </a:prstGeom>
          <a:noFill/>
        </p:spPr>
        <p:txBody>
          <a:bodyPr wrap="square" rtlCol="0">
            <a:spAutoFit/>
          </a:bodyPr>
          <a:lstStyle/>
          <a:p>
            <a:pPr marL="467904" indent="-467904">
              <a:lnSpc>
                <a:spcPct val="120000"/>
              </a:lnSpc>
              <a:spcAft>
                <a:spcPts val="600"/>
              </a:spcAft>
              <a:buClr>
                <a:srgbClr val="DF1A28"/>
              </a:buClr>
              <a:buSzPct val="100000"/>
              <a:buFont typeface="Wingdings 2" panose="05020102010507070707" pitchFamily="18" charset="2"/>
              <a:buChar char=""/>
            </a:pPr>
            <a:r>
              <a:rPr lang="en-GB" sz="2500" b="1" dirty="0">
                <a:solidFill>
                  <a:srgbClr val="5A5A5A"/>
                </a:solidFill>
              </a:rPr>
              <a:t>Government: </a:t>
            </a:r>
            <a:r>
              <a:rPr lang="en-GB" sz="2500" dirty="0">
                <a:solidFill>
                  <a:srgbClr val="5A5A5A"/>
                </a:solidFill>
              </a:rPr>
              <a:t>repeated consultations on charging regulations (e.g. in 2007, 2013 and 2015) </a:t>
            </a:r>
            <a:r>
              <a:rPr lang="en-GB" sz="2500" dirty="0" smtClean="0">
                <a:solidFill>
                  <a:srgbClr val="5A5A5A"/>
                </a:solidFill>
              </a:rPr>
              <a:t>(just like </a:t>
            </a:r>
            <a:r>
              <a:rPr lang="en-GB" sz="2500" dirty="0">
                <a:solidFill>
                  <a:srgbClr val="5A5A5A"/>
                </a:solidFill>
              </a:rPr>
              <a:t>repeated amendments to immigration </a:t>
            </a:r>
            <a:r>
              <a:rPr lang="en-GB" sz="2500" dirty="0" smtClean="0">
                <a:solidFill>
                  <a:srgbClr val="5A5A5A"/>
                </a:solidFill>
              </a:rPr>
              <a:t>law).</a:t>
            </a:r>
          </a:p>
          <a:p>
            <a:pPr marL="467904" indent="-467904">
              <a:lnSpc>
                <a:spcPct val="120000"/>
              </a:lnSpc>
              <a:spcAft>
                <a:spcPts val="600"/>
              </a:spcAft>
              <a:buClr>
                <a:srgbClr val="DF1A28"/>
              </a:buClr>
              <a:buSzPct val="100000"/>
              <a:buFont typeface="Wingdings 2" panose="05020102010507070707" pitchFamily="18" charset="2"/>
              <a:buChar char=""/>
            </a:pPr>
            <a:r>
              <a:rPr lang="en-GB" sz="2500" dirty="0" smtClean="0">
                <a:solidFill>
                  <a:srgbClr val="5A5A5A"/>
                </a:solidFill>
              </a:rPr>
              <a:t>Consultations </a:t>
            </a:r>
            <a:r>
              <a:rPr lang="en-GB" sz="2500" dirty="0">
                <a:solidFill>
                  <a:srgbClr val="5A5A5A"/>
                </a:solidFill>
              </a:rPr>
              <a:t>have include proposals to charge for primary care.</a:t>
            </a:r>
          </a:p>
          <a:p>
            <a:pPr marL="467904" indent="-467904">
              <a:lnSpc>
                <a:spcPct val="120000"/>
              </a:lnSpc>
              <a:spcAft>
                <a:spcPts val="600"/>
              </a:spcAft>
              <a:buClr>
                <a:srgbClr val="DF1A28"/>
              </a:buClr>
              <a:buSzPct val="100000"/>
              <a:buFont typeface="Wingdings 2" panose="05020102010507070707" pitchFamily="18" charset="2"/>
              <a:buChar char=""/>
            </a:pPr>
            <a:r>
              <a:rPr lang="en-GB" sz="2500" b="1" dirty="0">
                <a:solidFill>
                  <a:srgbClr val="5A5A5A"/>
                </a:solidFill>
              </a:rPr>
              <a:t>NAT and </a:t>
            </a:r>
            <a:r>
              <a:rPr lang="en-GB" sz="2500" b="1" dirty="0" smtClean="0">
                <a:solidFill>
                  <a:srgbClr val="5A5A5A"/>
                </a:solidFill>
              </a:rPr>
              <a:t>allies: </a:t>
            </a:r>
            <a:r>
              <a:rPr lang="en-GB" sz="2500" dirty="0">
                <a:solidFill>
                  <a:srgbClr val="5A5A5A"/>
                </a:solidFill>
              </a:rPr>
              <a:t>repeatedly oppose the Government on primary </a:t>
            </a:r>
            <a:r>
              <a:rPr lang="en-GB" sz="2500" dirty="0" smtClean="0">
                <a:solidFill>
                  <a:srgbClr val="5A5A5A"/>
                </a:solidFill>
              </a:rPr>
              <a:t>care, </a:t>
            </a:r>
            <a:r>
              <a:rPr lang="en-GB" sz="2500" dirty="0">
                <a:solidFill>
                  <a:srgbClr val="5A5A5A"/>
                </a:solidFill>
              </a:rPr>
              <a:t>so far </a:t>
            </a:r>
            <a:r>
              <a:rPr lang="en-GB" sz="2500" dirty="0" smtClean="0">
                <a:solidFill>
                  <a:srgbClr val="5A5A5A"/>
                </a:solidFill>
              </a:rPr>
              <a:t>successfully, arguing charges will deter migrants from a key setting for infectious disease diagnosis </a:t>
            </a:r>
            <a:endParaRPr lang="en-GB" sz="2500" dirty="0">
              <a:solidFill>
                <a:srgbClr val="5A5A5A"/>
              </a:solidFill>
            </a:endParaRPr>
          </a:p>
        </p:txBody>
      </p: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314" y="499615"/>
            <a:ext cx="1553446" cy="625925"/>
          </a:xfrm>
          <a:prstGeom prst="rect">
            <a:avLst/>
          </a:prstGeom>
        </p:spPr>
      </p:pic>
    </p:spTree>
    <p:extLst>
      <p:ext uri="{BB962C8B-B14F-4D97-AF65-F5344CB8AC3E}">
        <p14:creationId xmlns:p14="http://schemas.microsoft.com/office/powerpoint/2010/main" val="900676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13E89C46-5BF8-4C7E-B8D6-A9246CC59174}"/>
              </a:ext>
            </a:extLst>
          </p:cNvPr>
          <p:cNvCxnSpPr>
            <a:cxnSpLocks/>
          </p:cNvCxnSpPr>
          <p:nvPr/>
        </p:nvCxnSpPr>
        <p:spPr>
          <a:xfrm>
            <a:off x="988403" y="322499"/>
            <a:ext cx="0" cy="651840"/>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 xmlns:a16="http://schemas.microsoft.com/office/drawing/2014/main" id="{26CEEBF8-C765-48B5-8D0E-CEF31E5CA89D}"/>
              </a:ext>
            </a:extLst>
          </p:cNvPr>
          <p:cNvSpPr txBox="1"/>
          <p:nvPr/>
        </p:nvSpPr>
        <p:spPr>
          <a:xfrm>
            <a:off x="1084797" y="299310"/>
            <a:ext cx="6037118" cy="707886"/>
          </a:xfrm>
          <a:prstGeom prst="rect">
            <a:avLst/>
          </a:prstGeom>
          <a:noFill/>
        </p:spPr>
        <p:txBody>
          <a:bodyPr wrap="square" rtlCol="0">
            <a:spAutoFit/>
          </a:bodyPr>
          <a:lstStyle/>
          <a:p>
            <a:r>
              <a:rPr lang="en-GB" sz="4000" spc="90" dirty="0">
                <a:solidFill>
                  <a:srgbClr val="DF1A28"/>
                </a:solidFill>
              </a:rPr>
              <a:t>2015 CONSULTATION</a:t>
            </a:r>
          </a:p>
        </p:txBody>
      </p:sp>
      <p:cxnSp>
        <p:nvCxnSpPr>
          <p:cNvPr id="11" name="Straight Connector 10">
            <a:extLst>
              <a:ext uri="{FF2B5EF4-FFF2-40B4-BE49-F238E27FC236}">
                <a16:creationId xmlns="" xmlns:a16="http://schemas.microsoft.com/office/drawing/2014/main" id="{7B003F7C-AF04-41E0-894E-88D303AEB92B}"/>
              </a:ext>
            </a:extLst>
          </p:cNvPr>
          <p:cNvCxnSpPr>
            <a:cxnSpLocks/>
          </p:cNvCxnSpPr>
          <p:nvPr/>
        </p:nvCxnSpPr>
        <p:spPr>
          <a:xfrm>
            <a:off x="988403" y="1911924"/>
            <a:ext cx="0" cy="4404583"/>
          </a:xfrm>
          <a:prstGeom prst="line">
            <a:avLst/>
          </a:prstGeom>
          <a:ln w="25400">
            <a:solidFill>
              <a:srgbClr val="DF1A28"/>
            </a:solidFill>
          </a:ln>
        </p:spPr>
        <p:style>
          <a:lnRef idx="3">
            <a:schemeClr val="accent1"/>
          </a:lnRef>
          <a:fillRef idx="0">
            <a:schemeClr val="accent1"/>
          </a:fillRef>
          <a:effectRef idx="2">
            <a:schemeClr val="accent1"/>
          </a:effectRef>
          <a:fontRef idx="minor">
            <a:schemeClr val="tx1"/>
          </a:fontRef>
        </p:style>
      </p:cxnSp>
      <p:pic>
        <p:nvPicPr>
          <p:cNvPr id="13" name="Picture 12">
            <a:extLst>
              <a:ext uri="{FF2B5EF4-FFF2-40B4-BE49-F238E27FC236}">
                <a16:creationId xmlns="" xmlns:a16="http://schemas.microsoft.com/office/drawing/2014/main" id="{1357D54E-1AC3-4F14-B79C-C1E5DCD72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915" y="381271"/>
            <a:ext cx="1553446" cy="625925"/>
          </a:xfrm>
          <a:prstGeom prst="rect">
            <a:avLst/>
          </a:prstGeom>
        </p:spPr>
      </p:pic>
      <p:sp>
        <p:nvSpPr>
          <p:cNvPr id="9" name="TextBox 8">
            <a:extLst>
              <a:ext uri="{FF2B5EF4-FFF2-40B4-BE49-F238E27FC236}">
                <a16:creationId xmlns="" xmlns:a16="http://schemas.microsoft.com/office/drawing/2014/main" id="{E9225136-4097-48EA-969C-A9E0AE261C44}"/>
              </a:ext>
            </a:extLst>
          </p:cNvPr>
          <p:cNvSpPr txBox="1"/>
          <p:nvPr/>
        </p:nvSpPr>
        <p:spPr>
          <a:xfrm>
            <a:off x="1130300" y="1536700"/>
            <a:ext cx="7480300" cy="5034199"/>
          </a:xfrm>
          <a:prstGeom prst="rect">
            <a:avLst/>
          </a:prstGeom>
          <a:noFill/>
        </p:spPr>
        <p:txBody>
          <a:bodyPr wrap="square" rtlCol="0">
            <a:spAutoFit/>
          </a:bodyPr>
          <a:lstStyle/>
          <a:p>
            <a:pPr>
              <a:lnSpc>
                <a:spcPct val="120000"/>
              </a:lnSpc>
              <a:spcAft>
                <a:spcPts val="600"/>
              </a:spcAft>
              <a:buClr>
                <a:srgbClr val="DF1A28"/>
              </a:buClr>
              <a:buSzPct val="100000"/>
            </a:pPr>
            <a:r>
              <a:rPr lang="en-GB" sz="2600" dirty="0">
                <a:solidFill>
                  <a:srgbClr val="5A5A5A"/>
                </a:solidFill>
              </a:rPr>
              <a:t>Department of Health (DH) consultation opened Nov 2015. </a:t>
            </a:r>
            <a:r>
              <a:rPr lang="en-GB" sz="2600" b="1" dirty="0">
                <a:solidFill>
                  <a:srgbClr val="5A5A5A"/>
                </a:solidFill>
              </a:rPr>
              <a:t>‘Making a fair contribution’ </a:t>
            </a:r>
            <a:r>
              <a:rPr lang="en-GB" sz="2600" dirty="0">
                <a:solidFill>
                  <a:srgbClr val="5A5A5A"/>
                </a:solidFill>
              </a:rPr>
              <a:t>proposed:</a:t>
            </a:r>
          </a:p>
          <a:p>
            <a:pPr marL="467904" indent="-467904">
              <a:lnSpc>
                <a:spcPct val="120000"/>
              </a:lnSpc>
              <a:spcAft>
                <a:spcPts val="600"/>
              </a:spcAft>
              <a:buClr>
                <a:srgbClr val="DF1A28"/>
              </a:buClr>
              <a:buSzPct val="100000"/>
              <a:buFont typeface="Wingdings 2" panose="05020102010507070707" pitchFamily="18" charset="2"/>
              <a:buChar char=""/>
            </a:pPr>
            <a:r>
              <a:rPr lang="en-GB" sz="2600" dirty="0">
                <a:solidFill>
                  <a:srgbClr val="5A5A5A"/>
                </a:solidFill>
              </a:rPr>
              <a:t>Charging for primary medical care treatment, but with consultations and testing for infectious diseases, including HIV, remaining </a:t>
            </a:r>
            <a:r>
              <a:rPr lang="en-GB" sz="2600" dirty="0" smtClean="0">
                <a:solidFill>
                  <a:srgbClr val="5A5A5A"/>
                </a:solidFill>
              </a:rPr>
              <a:t>free</a:t>
            </a:r>
            <a:endParaRPr lang="en-GB" sz="2600" dirty="0">
              <a:solidFill>
                <a:srgbClr val="5A5A5A"/>
              </a:solidFill>
            </a:endParaRPr>
          </a:p>
          <a:p>
            <a:pPr marL="467904" indent="-467904">
              <a:lnSpc>
                <a:spcPct val="120000"/>
              </a:lnSpc>
              <a:spcAft>
                <a:spcPts val="600"/>
              </a:spcAft>
              <a:buClr>
                <a:srgbClr val="DF1A28"/>
              </a:buClr>
              <a:buSzPct val="100000"/>
              <a:buFont typeface="Wingdings 2" panose="05020102010507070707" pitchFamily="18" charset="2"/>
              <a:buChar char=""/>
            </a:pPr>
            <a:r>
              <a:rPr lang="en-GB" sz="2600" dirty="0" smtClean="0">
                <a:solidFill>
                  <a:srgbClr val="5A5A5A"/>
                </a:solidFill>
              </a:rPr>
              <a:t>But why go to GP if no affordable treatment available? And people tend not to go to GP seeking a specific test.  They come with symptoms – the GP recommends a test as part of the differential diagnosis</a:t>
            </a:r>
            <a:endParaRPr lang="en-GB" sz="2600" dirty="0">
              <a:solidFill>
                <a:srgbClr val="5A5A5A"/>
              </a:solidFill>
            </a:endParaRPr>
          </a:p>
        </p:txBody>
      </p:sp>
    </p:spTree>
    <p:extLst>
      <p:ext uri="{BB962C8B-B14F-4D97-AF65-F5344CB8AC3E}">
        <p14:creationId xmlns:p14="http://schemas.microsoft.com/office/powerpoint/2010/main" val="22307539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ay Media Briefing presentation 2018" id="{85E007C1-06A0-4811-8E71-32D8F5AC5AC9}" vid="{D4C1F69C-ED53-4C9D-9C14-87C976515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Gay Media Briefing presentation 2018</Template>
  <TotalTime>6411</TotalTime>
  <Words>1850</Words>
  <Application>Microsoft Macintosh PowerPoint</Application>
  <PresentationFormat>On-screen Show (4:3)</PresentationFormat>
  <Paragraphs>157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Estimated proportion of gay/bisexual men who probably acquired HIV in the UK, by country of birth: diagnosed between 2012-2016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Smithson</dc:creator>
  <cp:lastModifiedBy>Yusef Azad</cp:lastModifiedBy>
  <cp:revision>133</cp:revision>
  <cp:lastPrinted>2018-07-17T08:43:17Z</cp:lastPrinted>
  <dcterms:created xsi:type="dcterms:W3CDTF">2018-02-19T09:47:05Z</dcterms:created>
  <dcterms:modified xsi:type="dcterms:W3CDTF">2018-07-22T20:16:55Z</dcterms:modified>
</cp:coreProperties>
</file>